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embeddings/Microsoft_Equation12.bin" ContentType="application/vnd.openxmlformats-officedocument.oleObje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embeddings/Microsoft_Equation3.bin" ContentType="application/vnd.openxmlformats-officedocument.oleObject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13.bin" ContentType="application/vnd.openxmlformats-officedocument.oleObject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14.bin" ContentType="application/vnd.openxmlformats-officedocument.oleObject"/>
  <Override PartName="/ppt/slides/slide16.xml" ContentType="application/vnd.openxmlformats-officedocument.presentationml.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embeddings/Microsoft_Equation15.bin" ContentType="application/vnd.openxmlformats-officedocument.oleObject"/>
  <Override PartName="/ppt/slides/slide17.xml" ContentType="application/vnd.openxmlformats-officedocument.presentationml.slide+xml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embeddings/Microsoft_Equation6.bin" ContentType="application/vnd.openxmlformats-officedocument.oleObject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Microsoft_Equation16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0" r:id="rId10"/>
    <p:sldId id="268" r:id="rId11"/>
    <p:sldId id="271" r:id="rId12"/>
    <p:sldId id="272" r:id="rId13"/>
    <p:sldId id="273" r:id="rId14"/>
    <p:sldId id="275" r:id="rId15"/>
    <p:sldId id="276" r:id="rId16"/>
    <p:sldId id="274" r:id="rId17"/>
    <p:sldId id="277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78" r:id="rId26"/>
    <p:sldId id="281" r:id="rId27"/>
    <p:sldId id="279" r:id="rId28"/>
    <p:sldId id="280" r:id="rId29"/>
    <p:sldId id="282" r:id="rId30"/>
    <p:sldId id="283" r:id="rId31"/>
    <p:sldId id="292" r:id="rId32"/>
    <p:sldId id="284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Relationship Id="rId2" Type="http://schemas.openxmlformats.org/officeDocument/2006/relationships/image" Target="../media/image2.pict"/><Relationship Id="rId3" Type="http://schemas.openxmlformats.org/officeDocument/2006/relationships/image" Target="../media/image3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Relationship Id="rId2" Type="http://schemas.openxmlformats.org/officeDocument/2006/relationships/image" Target="../media/image7.pict"/><Relationship Id="rId3" Type="http://schemas.openxmlformats.org/officeDocument/2006/relationships/image" Target="../media/image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Relationship Id="rId2" Type="http://schemas.openxmlformats.org/officeDocument/2006/relationships/image" Target="../media/image1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Relationship Id="rId2" Type="http://schemas.openxmlformats.org/officeDocument/2006/relationships/image" Target="../media/image14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32EE-93DF-5146-B83C-1209AE70ECC1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EEF-9248-1047-B24F-26F9AB14D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32EE-93DF-5146-B83C-1209AE70ECC1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EEF-9248-1047-B24F-26F9AB14D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32EE-93DF-5146-B83C-1209AE70ECC1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EEF-9248-1047-B24F-26F9AB14D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32EE-93DF-5146-B83C-1209AE70ECC1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EEF-9248-1047-B24F-26F9AB14D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32EE-93DF-5146-B83C-1209AE70ECC1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EEF-9248-1047-B24F-26F9AB14D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32EE-93DF-5146-B83C-1209AE70ECC1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EEF-9248-1047-B24F-26F9AB14D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32EE-93DF-5146-B83C-1209AE70ECC1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EEF-9248-1047-B24F-26F9AB14D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32EE-93DF-5146-B83C-1209AE70ECC1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EEF-9248-1047-B24F-26F9AB14D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32EE-93DF-5146-B83C-1209AE70ECC1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EEF-9248-1047-B24F-26F9AB14D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32EE-93DF-5146-B83C-1209AE70ECC1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EEF-9248-1047-B24F-26F9AB14D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32EE-93DF-5146-B83C-1209AE70ECC1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EEF-9248-1047-B24F-26F9AB14D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32EE-93DF-5146-B83C-1209AE70ECC1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7EEEF-9248-1047-B24F-26F9AB14D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15.png"/><Relationship Id="rId5" Type="http://schemas.openxmlformats.org/officeDocument/2006/relationships/oleObject" Target="../embeddings/Microsoft_Equation1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2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image" Target="../media/image22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6.bin"/><Relationship Id="rId4" Type="http://schemas.openxmlformats.org/officeDocument/2006/relationships/image" Target="../media/image25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Einige</a:t>
            </a:r>
            <a:r>
              <a:rPr lang="en-US" dirty="0" smtClean="0"/>
              <a:t> </a:t>
            </a:r>
            <a:r>
              <a:rPr lang="en-US" dirty="0" err="1" smtClean="0"/>
              <a:t>Beispiele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Mathematik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unserer</a:t>
            </a:r>
            <a:r>
              <a:rPr lang="en-US" dirty="0" smtClean="0"/>
              <a:t> </a:t>
            </a:r>
            <a:r>
              <a:rPr lang="en-US" dirty="0" err="1" smtClean="0"/>
              <a:t>Zeit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Christoph</a:t>
            </a:r>
            <a:r>
              <a:rPr lang="en-US" dirty="0" smtClean="0"/>
              <a:t> Thiele</a:t>
            </a:r>
          </a:p>
          <a:p>
            <a:r>
              <a:rPr lang="en-US" dirty="0" smtClean="0"/>
              <a:t>Bonn, 4. </a:t>
            </a:r>
            <a:r>
              <a:rPr lang="en-US" dirty="0" err="1" smtClean="0"/>
              <a:t>Dezember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Restklassen</a:t>
            </a:r>
            <a:r>
              <a:rPr lang="en-US" dirty="0" smtClean="0"/>
              <a:t>. </a:t>
            </a:r>
            <a:r>
              <a:rPr lang="en-US" dirty="0" err="1" smtClean="0"/>
              <a:t>Rechnen</a:t>
            </a:r>
            <a:r>
              <a:rPr lang="en-US" dirty="0" smtClean="0"/>
              <a:t>, </a:t>
            </a:r>
            <a:r>
              <a:rPr lang="en-US" dirty="0" err="1" smtClean="0"/>
              <a:t>ohne</a:t>
            </a:r>
            <a:r>
              <a:rPr lang="en-US" dirty="0" smtClean="0"/>
              <a:t> </a:t>
            </a:r>
            <a:r>
              <a:rPr lang="en-US" dirty="0" err="1" smtClean="0"/>
              <a:t>dass</a:t>
            </a:r>
            <a:r>
              <a:rPr lang="en-US" dirty="0" smtClean="0"/>
              <a:t> </a:t>
            </a:r>
            <a:r>
              <a:rPr lang="en-US" dirty="0" err="1" smtClean="0"/>
              <a:t>Zahlen</a:t>
            </a:r>
            <a:r>
              <a:rPr lang="en-US" dirty="0" smtClean="0"/>
              <a:t> </a:t>
            </a:r>
            <a:r>
              <a:rPr lang="en-US" dirty="0" err="1" smtClean="0"/>
              <a:t>gröβer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restklass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339181"/>
            <a:ext cx="609600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Schnelles</a:t>
            </a:r>
            <a:r>
              <a:rPr lang="en-US" dirty="0" smtClean="0"/>
              <a:t> </a:t>
            </a:r>
            <a:r>
              <a:rPr lang="en-US" dirty="0" err="1" smtClean="0"/>
              <a:t>Potenzieren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28674" name="Content Placeholder 3"/>
          <p:cNvGraphicFramePr>
            <a:graphicFrameLocks noChangeAspect="1"/>
          </p:cNvGraphicFramePr>
          <p:nvPr/>
        </p:nvGraphicFramePr>
        <p:xfrm>
          <a:off x="3302000" y="3438525"/>
          <a:ext cx="2574925" cy="447675"/>
        </p:xfrm>
        <a:graphic>
          <a:graphicData uri="http://schemas.openxmlformats.org/presentationml/2006/ole">
            <p:oleObj spid="_x0000_s28674" name="Equation" r:id="rId3" imgW="952500" imgH="165100" progId="Equation.3">
              <p:embed/>
            </p:oleObj>
          </a:graphicData>
        </a:graphic>
      </p:graphicFrame>
      <p:pic>
        <p:nvPicPr>
          <p:cNvPr id="5" name="Picture 4" descr="fastpow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886200"/>
            <a:ext cx="7772400" cy="3886200"/>
          </a:xfrm>
          <a:prstGeom prst="rect">
            <a:avLst/>
          </a:prstGeom>
        </p:spPr>
      </p:pic>
      <p:graphicFrame>
        <p:nvGraphicFramePr>
          <p:cNvPr id="28675" name="Content Placeholder 3"/>
          <p:cNvGraphicFramePr>
            <a:graphicFrameLocks noChangeAspect="1"/>
          </p:cNvGraphicFramePr>
          <p:nvPr/>
        </p:nvGraphicFramePr>
        <p:xfrm>
          <a:off x="512762" y="2424112"/>
          <a:ext cx="8174038" cy="549275"/>
        </p:xfrm>
        <a:graphic>
          <a:graphicData uri="http://schemas.openxmlformats.org/presentationml/2006/ole">
            <p:oleObj spid="_x0000_s28675" name="Equation" r:id="rId5" imgW="30226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Langsames</a:t>
            </a:r>
            <a:r>
              <a:rPr lang="en-US" dirty="0" smtClean="0"/>
              <a:t> </a:t>
            </a:r>
            <a:r>
              <a:rPr lang="en-US" dirty="0" err="1" smtClean="0"/>
              <a:t>Logarithmieren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Versucht</a:t>
            </a:r>
            <a:r>
              <a:rPr lang="en-US" dirty="0" smtClean="0"/>
              <a:t> man </a:t>
            </a:r>
            <a:r>
              <a:rPr lang="en-US" dirty="0" err="1" smtClean="0"/>
              <a:t>umgekehrt</a:t>
            </a:r>
            <a:r>
              <a:rPr lang="en-US" dirty="0" smtClean="0"/>
              <a:t> </a:t>
            </a:r>
            <a:r>
              <a:rPr lang="en-US" dirty="0" err="1" smtClean="0"/>
              <a:t>herauszufinden</a:t>
            </a:r>
            <a:r>
              <a:rPr lang="en-US" dirty="0" smtClean="0"/>
              <a:t>,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Potenz</a:t>
            </a:r>
            <a:r>
              <a:rPr lang="en-US" dirty="0" smtClean="0"/>
              <a:t> von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gleich</a:t>
            </a:r>
            <a:r>
              <a:rPr lang="en-US" dirty="0" smtClean="0"/>
              <a:t> 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dirty="0" err="1" smtClean="0"/>
              <a:t>vorgegebenen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,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 </a:t>
            </a:r>
            <a:r>
              <a:rPr lang="en-US" dirty="0" err="1" smtClean="0"/>
              <a:t>kennt</a:t>
            </a:r>
            <a:r>
              <a:rPr lang="en-US" dirty="0" smtClean="0"/>
              <a:t> man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Restklassen</a:t>
            </a:r>
            <a:r>
              <a:rPr lang="en-US" dirty="0" smtClean="0"/>
              <a:t>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Methode</a:t>
            </a:r>
            <a:r>
              <a:rPr lang="en-US" dirty="0" smtClean="0"/>
              <a:t>, die </a:t>
            </a:r>
            <a:r>
              <a:rPr lang="en-US" dirty="0" err="1" smtClean="0"/>
              <a:t>wesentlich</a:t>
            </a:r>
            <a:r>
              <a:rPr lang="en-US" dirty="0" smtClean="0"/>
              <a:t> </a:t>
            </a:r>
            <a:r>
              <a:rPr lang="en-US" dirty="0" err="1" smtClean="0"/>
              <a:t>schneller</a:t>
            </a:r>
            <a:r>
              <a:rPr lang="en-US" dirty="0" smtClean="0"/>
              <a:t> </a:t>
            </a:r>
            <a:r>
              <a:rPr lang="en-US" dirty="0" err="1" smtClean="0"/>
              <a:t>wäre</a:t>
            </a:r>
            <a:r>
              <a:rPr lang="en-US" dirty="0" smtClean="0"/>
              <a:t>,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Potenzen</a:t>
            </a:r>
            <a:r>
              <a:rPr lang="en-US" dirty="0" smtClean="0"/>
              <a:t> </a:t>
            </a:r>
            <a:r>
              <a:rPr lang="en-US" dirty="0" err="1" smtClean="0"/>
              <a:t>einzeln</a:t>
            </a:r>
            <a:r>
              <a:rPr lang="en-US" dirty="0" smtClean="0"/>
              <a:t> </a:t>
            </a:r>
            <a:r>
              <a:rPr lang="en-US" dirty="0" err="1" smtClean="0"/>
              <a:t>durchzuprobieren</a:t>
            </a:r>
            <a:r>
              <a:rPr lang="en-US" dirty="0" smtClean="0"/>
              <a:t>.  </a:t>
            </a:r>
            <a:endParaRPr lang="en-US" dirty="0"/>
          </a:p>
        </p:txBody>
      </p:sp>
      <p:graphicFrame>
        <p:nvGraphicFramePr>
          <p:cNvPr id="28674" name="Content Placeholder 3"/>
          <p:cNvGraphicFramePr>
            <a:graphicFrameLocks noChangeAspect="1"/>
          </p:cNvGraphicFramePr>
          <p:nvPr/>
        </p:nvGraphicFramePr>
        <p:xfrm>
          <a:off x="6172200" y="2971800"/>
          <a:ext cx="1168400" cy="550863"/>
        </p:xfrm>
        <a:graphic>
          <a:graphicData uri="http://schemas.openxmlformats.org/presentationml/2006/ole">
            <p:oleObj spid="_x0000_s29698" name="Equation" r:id="rId3" imgW="431800" imgH="203200" progId="Equation.3">
              <p:embed/>
            </p:oleObj>
          </a:graphicData>
        </a:graphic>
      </p:graphicFrame>
      <p:pic>
        <p:nvPicPr>
          <p:cNvPr id="7" name="Picture 6" descr="slowlo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5334000"/>
            <a:ext cx="7162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Einfaches</a:t>
            </a:r>
            <a:r>
              <a:rPr lang="en-US" dirty="0" smtClean="0"/>
              <a:t> </a:t>
            </a:r>
            <a:r>
              <a:rPr lang="en-US" dirty="0" err="1" smtClean="0"/>
              <a:t>Kryptographisches</a:t>
            </a:r>
            <a:r>
              <a:rPr lang="en-US" dirty="0" smtClean="0"/>
              <a:t> </a:t>
            </a:r>
            <a:r>
              <a:rPr lang="en-US" dirty="0" err="1" smtClean="0"/>
              <a:t>Protokoll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Alice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geheime</a:t>
            </a:r>
            <a:r>
              <a:rPr lang="en-US" dirty="0" smtClean="0"/>
              <a:t> </a:t>
            </a:r>
            <a:r>
              <a:rPr lang="en-US" dirty="0" err="1" smtClean="0"/>
              <a:t>Zahl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Million </a:t>
            </a:r>
            <a:r>
              <a:rPr lang="en-US" dirty="0" err="1" smtClean="0"/>
              <a:t>Stellen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berechnet</a:t>
            </a:r>
            <a:r>
              <a:rPr lang="en-US" dirty="0" smtClean="0"/>
              <a:t> </a:t>
            </a:r>
            <a:r>
              <a:rPr lang="en-US" dirty="0" err="1" smtClean="0"/>
              <a:t>x^n</a:t>
            </a:r>
            <a:r>
              <a:rPr lang="en-US" dirty="0" smtClean="0"/>
              <a:t> in </a:t>
            </a:r>
            <a:r>
              <a:rPr lang="en-US" dirty="0" err="1" smtClean="0"/>
              <a:t>Restklassenarithmetik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1 Million </a:t>
            </a:r>
            <a:r>
              <a:rPr lang="en-US" dirty="0" err="1" smtClean="0"/>
              <a:t>Stellen</a:t>
            </a:r>
            <a:r>
              <a:rPr lang="en-US" dirty="0" smtClean="0"/>
              <a:t>,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schnelles</a:t>
            </a:r>
            <a:r>
              <a:rPr lang="en-US" dirty="0" smtClean="0"/>
              <a:t> </a:t>
            </a:r>
            <a:r>
              <a:rPr lang="en-US" dirty="0" err="1" smtClean="0"/>
              <a:t>Potenzieren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PC </a:t>
            </a:r>
            <a:r>
              <a:rPr lang="en-US" dirty="0" err="1" smtClean="0"/>
              <a:t>kein</a:t>
            </a:r>
            <a:r>
              <a:rPr lang="en-US" dirty="0" smtClean="0"/>
              <a:t> Problem.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setzt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und </a:t>
            </a:r>
            <a:r>
              <a:rPr lang="en-US" dirty="0" err="1" smtClean="0"/>
              <a:t>x^n</a:t>
            </a:r>
            <a:r>
              <a:rPr lang="en-US" dirty="0" smtClean="0"/>
              <a:t> auf </a:t>
            </a:r>
            <a:r>
              <a:rPr lang="en-US" dirty="0" err="1" smtClean="0"/>
              <a:t>ihre</a:t>
            </a:r>
            <a:r>
              <a:rPr lang="en-US" dirty="0" smtClean="0"/>
              <a:t> homepage.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Niemand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berechnen</a:t>
            </a:r>
            <a:r>
              <a:rPr lang="en-US" dirty="0" smtClean="0"/>
              <a:t>, die </a:t>
            </a:r>
            <a:r>
              <a:rPr lang="en-US" dirty="0" err="1" smtClean="0"/>
              <a:t>Zeit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benötigten</a:t>
            </a:r>
            <a:r>
              <a:rPr lang="en-US" dirty="0" smtClean="0"/>
              <a:t> 2^1000000  </a:t>
            </a:r>
            <a:r>
              <a:rPr lang="en-US" dirty="0" err="1" smtClean="0"/>
              <a:t>Rechenschritte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selbst</a:t>
            </a:r>
            <a:r>
              <a:rPr lang="en-US" dirty="0" smtClean="0"/>
              <a:t> auf </a:t>
            </a:r>
            <a:r>
              <a:rPr lang="en-US" dirty="0" err="1" smtClean="0"/>
              <a:t>Supercomputern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lang.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bleibt</a:t>
            </a:r>
            <a:r>
              <a:rPr lang="en-US" dirty="0" smtClean="0"/>
              <a:t> </a:t>
            </a:r>
            <a:r>
              <a:rPr lang="en-US" dirty="0" err="1" smtClean="0"/>
              <a:t>geheim</a:t>
            </a:r>
            <a:r>
              <a:rPr lang="en-US" dirty="0" smtClean="0"/>
              <a:t>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Zweifaches</a:t>
            </a:r>
            <a:r>
              <a:rPr lang="en-US" dirty="0" smtClean="0"/>
              <a:t> </a:t>
            </a:r>
            <a:r>
              <a:rPr lang="en-US" dirty="0" err="1" smtClean="0"/>
              <a:t>Protokoll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Bob </a:t>
            </a:r>
            <a:r>
              <a:rPr lang="en-US" dirty="0" err="1" smtClean="0"/>
              <a:t>nimmt</a:t>
            </a:r>
            <a:r>
              <a:rPr lang="en-US" dirty="0" smtClean="0"/>
              <a:t> </a:t>
            </a:r>
            <a:r>
              <a:rPr lang="en-US" dirty="0" err="1" smtClean="0"/>
              <a:t>dasselbe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und </a:t>
            </a:r>
            <a:r>
              <a:rPr lang="en-US" dirty="0" err="1" smtClean="0"/>
              <a:t>verfährt</a:t>
            </a:r>
            <a:r>
              <a:rPr lang="en-US" dirty="0" smtClean="0"/>
              <a:t> </a:t>
            </a:r>
            <a:r>
              <a:rPr lang="en-US" dirty="0" err="1" smtClean="0"/>
              <a:t>gleich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Alice und Bob </a:t>
            </a:r>
            <a:r>
              <a:rPr lang="en-US" dirty="0" err="1" smtClean="0">
                <a:solidFill>
                  <a:srgbClr val="FF0000"/>
                </a:solidFill>
              </a:rPr>
              <a:t>haben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dann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gemeinsames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Geheimnis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ohne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Geheiminformation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senden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Alice’s </a:t>
            </a:r>
            <a:r>
              <a:rPr lang="en-US" dirty="0" err="1" smtClean="0"/>
              <a:t>Geheimnis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, </a:t>
            </a:r>
            <a:r>
              <a:rPr lang="en-US" dirty="0" err="1" smtClean="0"/>
              <a:t>öffentlich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x^n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Bob’s </a:t>
            </a:r>
            <a:r>
              <a:rPr lang="en-US" dirty="0" err="1" smtClean="0"/>
              <a:t>Geheimnis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dirty="0" smtClean="0"/>
              <a:t>, </a:t>
            </a:r>
            <a:r>
              <a:rPr lang="en-US" dirty="0" err="1" smtClean="0"/>
              <a:t>öffentlich</a:t>
            </a:r>
            <a:r>
              <a:rPr lang="en-US" dirty="0" smtClean="0"/>
              <a:t> </a:t>
            </a:r>
            <a:r>
              <a:rPr lang="en-US" dirty="0" err="1" smtClean="0"/>
              <a:t>x,x^m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Alice </a:t>
            </a:r>
            <a:r>
              <a:rPr lang="en-US" dirty="0" err="1" smtClean="0"/>
              <a:t>nimmt</a:t>
            </a:r>
            <a:r>
              <a:rPr lang="en-US" dirty="0" smtClean="0"/>
              <a:t> Bob’s </a:t>
            </a:r>
            <a:r>
              <a:rPr lang="en-US" dirty="0" err="1" smtClean="0"/>
              <a:t>x^m</a:t>
            </a:r>
            <a:r>
              <a:rPr lang="en-US" dirty="0" smtClean="0"/>
              <a:t> und </a:t>
            </a:r>
            <a:r>
              <a:rPr lang="en-US" dirty="0" err="1" smtClean="0"/>
              <a:t>berechnet</a:t>
            </a:r>
            <a:r>
              <a:rPr lang="en-US" dirty="0" smtClean="0"/>
              <a:t> (</a:t>
            </a:r>
            <a:r>
              <a:rPr lang="en-US" dirty="0" err="1" smtClean="0"/>
              <a:t>x^m)^n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Bob </a:t>
            </a:r>
            <a:r>
              <a:rPr lang="en-US" dirty="0" err="1" smtClean="0"/>
              <a:t>nimmt</a:t>
            </a:r>
            <a:r>
              <a:rPr lang="en-US" dirty="0" smtClean="0"/>
              <a:t> Alice’s </a:t>
            </a:r>
            <a:r>
              <a:rPr lang="en-US" dirty="0" err="1" smtClean="0"/>
              <a:t>x^n</a:t>
            </a:r>
            <a:r>
              <a:rPr lang="en-US" dirty="0" smtClean="0"/>
              <a:t> und </a:t>
            </a:r>
            <a:r>
              <a:rPr lang="en-US" dirty="0" err="1" smtClean="0"/>
              <a:t>berechnet</a:t>
            </a:r>
            <a:r>
              <a:rPr lang="en-US" dirty="0" smtClean="0"/>
              <a:t> (</a:t>
            </a:r>
            <a:r>
              <a:rPr lang="en-US" dirty="0" err="1" smtClean="0"/>
              <a:t>x^n)^m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016000" y="6097588"/>
          <a:ext cx="6707188" cy="760412"/>
        </p:xfrm>
        <a:graphic>
          <a:graphicData uri="http://schemas.openxmlformats.org/presentationml/2006/ole">
            <p:oleObj spid="_x0000_s32770" name="Equation" r:id="rId3" imgW="1676400" imgH="190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Sichere</a:t>
            </a:r>
            <a:r>
              <a:rPr lang="en-US" dirty="0" smtClean="0"/>
              <a:t> </a:t>
            </a:r>
            <a:r>
              <a:rPr lang="en-US" dirty="0" err="1" smtClean="0"/>
              <a:t>Kodierung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Sofern</a:t>
            </a:r>
            <a:r>
              <a:rPr lang="en-US" dirty="0" smtClean="0"/>
              <a:t> Alice </a:t>
            </a:r>
            <a:r>
              <a:rPr lang="en-US" dirty="0" err="1" smtClean="0"/>
              <a:t>ihr</a:t>
            </a:r>
            <a:r>
              <a:rPr lang="en-US" dirty="0" smtClean="0"/>
              <a:t> </a:t>
            </a:r>
            <a:r>
              <a:rPr lang="en-US" dirty="0" err="1" smtClean="0"/>
              <a:t>Geheimnis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preisgibt</a:t>
            </a:r>
            <a:r>
              <a:rPr lang="en-US" dirty="0" smtClean="0"/>
              <a:t> und Bob 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preisgibt</a:t>
            </a:r>
            <a:r>
              <a:rPr lang="en-US" dirty="0" smtClean="0"/>
              <a:t>,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niemand</a:t>
            </a:r>
            <a:r>
              <a:rPr lang="en-US" dirty="0" smtClean="0"/>
              <a:t> </a:t>
            </a:r>
            <a:r>
              <a:rPr lang="en-US" dirty="0" err="1" smtClean="0"/>
              <a:t>anderes</a:t>
            </a:r>
            <a:r>
              <a:rPr lang="en-US" dirty="0" smtClean="0"/>
              <a:t> </a:t>
            </a:r>
            <a:r>
              <a:rPr lang="en-US" dirty="0" err="1" smtClean="0"/>
              <a:t>x^(nm</a:t>
            </a:r>
            <a:r>
              <a:rPr lang="en-US" dirty="0" smtClean="0"/>
              <a:t>) </a:t>
            </a:r>
            <a:r>
              <a:rPr lang="en-US" dirty="0" err="1" smtClean="0"/>
              <a:t>berechnen</a:t>
            </a:r>
            <a:r>
              <a:rPr lang="en-US" dirty="0" smtClean="0"/>
              <a:t>. Alice </a:t>
            </a:r>
            <a:r>
              <a:rPr lang="en-US" dirty="0" err="1" smtClean="0"/>
              <a:t>braucht</a:t>
            </a:r>
            <a:r>
              <a:rPr lang="en-US" dirty="0" smtClean="0"/>
              <a:t> </a:t>
            </a:r>
            <a:r>
              <a:rPr lang="en-US" dirty="0" err="1" smtClean="0"/>
              <a:t>dabei</a:t>
            </a:r>
            <a:r>
              <a:rPr lang="en-US" dirty="0" smtClean="0"/>
              <a:t>  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und Bob </a:t>
            </a:r>
            <a:r>
              <a:rPr lang="en-US" dirty="0" err="1" smtClean="0"/>
              <a:t>braucht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Geheiminformation</a:t>
            </a:r>
            <a:r>
              <a:rPr lang="en-US" dirty="0" smtClean="0"/>
              <a:t> </a:t>
            </a:r>
            <a:r>
              <a:rPr lang="en-US" dirty="0" err="1" smtClean="0"/>
              <a:t>ausgetauscht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Alice </a:t>
            </a:r>
            <a:r>
              <a:rPr lang="en-US" dirty="0" err="1" smtClean="0"/>
              <a:t>möchte</a:t>
            </a:r>
            <a:r>
              <a:rPr lang="en-US" dirty="0" smtClean="0"/>
              <a:t> Bob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geheime</a:t>
            </a:r>
            <a:r>
              <a:rPr lang="en-US" dirty="0" smtClean="0"/>
              <a:t> </a:t>
            </a:r>
            <a:r>
              <a:rPr lang="en-US" dirty="0" err="1" smtClean="0"/>
              <a:t>Nachricht</a:t>
            </a:r>
            <a:r>
              <a:rPr lang="en-US" dirty="0" smtClean="0"/>
              <a:t> </a:t>
            </a:r>
            <a:r>
              <a:rPr lang="en-US" dirty="0" err="1" smtClean="0"/>
              <a:t>senden</a:t>
            </a:r>
            <a:r>
              <a:rPr lang="en-US" dirty="0" smtClean="0"/>
              <a:t>,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Zahl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1 Million </a:t>
            </a:r>
            <a:r>
              <a:rPr lang="en-US" dirty="0" err="1" smtClean="0"/>
              <a:t>stellen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setzt</a:t>
            </a:r>
            <a:r>
              <a:rPr lang="en-US" dirty="0" smtClean="0"/>
              <a:t> </a:t>
            </a:r>
            <a:r>
              <a:rPr lang="en-US" dirty="0" err="1" smtClean="0"/>
              <a:t>y+x^(nm</a:t>
            </a:r>
            <a:r>
              <a:rPr lang="en-US" dirty="0" smtClean="0"/>
              <a:t>) auf </a:t>
            </a:r>
            <a:r>
              <a:rPr lang="en-US" dirty="0" err="1" smtClean="0"/>
              <a:t>ihre</a:t>
            </a:r>
            <a:r>
              <a:rPr lang="en-US" dirty="0" smtClean="0"/>
              <a:t> homepage.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Bemerkungen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Kerckhoff</a:t>
            </a:r>
            <a:r>
              <a:rPr lang="en-US" dirty="0" smtClean="0"/>
              <a:t> </a:t>
            </a:r>
            <a:r>
              <a:rPr lang="en-US" dirty="0" err="1" smtClean="0"/>
              <a:t>Prinzip</a:t>
            </a:r>
            <a:r>
              <a:rPr lang="en-US" dirty="0" smtClean="0"/>
              <a:t>: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Algorithmus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öffentlich</a:t>
            </a:r>
            <a:r>
              <a:rPr lang="en-US" dirty="0" smtClean="0"/>
              <a:t>, </a:t>
            </a:r>
            <a:r>
              <a:rPr lang="en-US" dirty="0" err="1" smtClean="0"/>
              <a:t>nur</a:t>
            </a:r>
            <a:r>
              <a:rPr lang="en-US" dirty="0" smtClean="0"/>
              <a:t> die </a:t>
            </a:r>
            <a:r>
              <a:rPr lang="en-US" dirty="0" err="1" smtClean="0"/>
              <a:t>Schlüssel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und 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geheim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Schwierigkeit</a:t>
            </a:r>
            <a:r>
              <a:rPr lang="en-US" dirty="0" smtClean="0"/>
              <a:t> des </a:t>
            </a:r>
            <a:r>
              <a:rPr lang="en-US" dirty="0" err="1" smtClean="0"/>
              <a:t>Logarithmusproblems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Erfahrung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bewiesen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bestimmte</a:t>
            </a:r>
            <a:r>
              <a:rPr lang="en-US" dirty="0" smtClean="0"/>
              <a:t> </a:t>
            </a:r>
            <a:r>
              <a:rPr lang="en-US" dirty="0" err="1" smtClean="0"/>
              <a:t>n,m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 </a:t>
            </a:r>
            <a:r>
              <a:rPr lang="en-US" dirty="0" err="1" smtClean="0"/>
              <a:t>Verfahren</a:t>
            </a:r>
            <a:r>
              <a:rPr lang="en-US" dirty="0" smtClean="0"/>
              <a:t> </a:t>
            </a:r>
            <a:r>
              <a:rPr lang="en-US" dirty="0" err="1" smtClean="0"/>
              <a:t>schlecht</a:t>
            </a:r>
            <a:r>
              <a:rPr lang="en-US" dirty="0" smtClean="0"/>
              <a:t>, </a:t>
            </a:r>
            <a:r>
              <a:rPr lang="en-US" dirty="0" err="1" smtClean="0"/>
              <a:t>besser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Restklassen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Primzahlen</a:t>
            </a:r>
            <a:r>
              <a:rPr lang="en-US" dirty="0" smtClean="0"/>
              <a:t>,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Rechenoperationen</a:t>
            </a:r>
            <a:r>
              <a:rPr lang="en-US" dirty="0" smtClean="0"/>
              <a:t> auf </a:t>
            </a:r>
            <a:r>
              <a:rPr lang="en-US" dirty="0" err="1" smtClean="0"/>
              <a:t>elliptischen</a:t>
            </a:r>
            <a:r>
              <a:rPr lang="en-US" dirty="0" smtClean="0"/>
              <a:t> </a:t>
            </a:r>
            <a:r>
              <a:rPr lang="en-US" dirty="0" err="1" smtClean="0"/>
              <a:t>Kurven</a:t>
            </a:r>
            <a:endParaRPr lang="en-US" dirty="0" smtClean="0"/>
          </a:p>
          <a:p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häufiger</a:t>
            </a:r>
            <a:r>
              <a:rPr lang="en-US" dirty="0" smtClean="0"/>
              <a:t> </a:t>
            </a:r>
            <a:r>
              <a:rPr lang="en-US" dirty="0" err="1" smtClean="0"/>
              <a:t>Anwendung</a:t>
            </a:r>
            <a:r>
              <a:rPr lang="en-US" dirty="0" smtClean="0"/>
              <a:t> des </a:t>
            </a:r>
            <a:r>
              <a:rPr lang="en-US" dirty="0" err="1" smtClean="0"/>
              <a:t>Verfahrens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statistische</a:t>
            </a:r>
            <a:r>
              <a:rPr lang="en-US" dirty="0" smtClean="0"/>
              <a:t> </a:t>
            </a:r>
            <a:r>
              <a:rPr lang="en-US" dirty="0" err="1" smtClean="0"/>
              <a:t>Erwägungen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Problem </a:t>
            </a:r>
            <a:r>
              <a:rPr lang="en-US" dirty="0" err="1" smtClean="0"/>
              <a:t>sein</a:t>
            </a:r>
            <a:r>
              <a:rPr lang="en-US" dirty="0" smtClean="0"/>
              <a:t>. Man </a:t>
            </a:r>
            <a:r>
              <a:rPr lang="en-US" dirty="0" err="1" smtClean="0"/>
              <a:t>möchte</a:t>
            </a:r>
            <a:r>
              <a:rPr lang="en-US" dirty="0" smtClean="0"/>
              <a:t> </a:t>
            </a:r>
            <a:r>
              <a:rPr lang="en-US" dirty="0" err="1" smtClean="0"/>
              <a:t>dass</a:t>
            </a:r>
            <a:r>
              <a:rPr lang="en-US" dirty="0" smtClean="0"/>
              <a:t> Code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Zufallszahlen</a:t>
            </a:r>
            <a:r>
              <a:rPr lang="en-US" dirty="0" smtClean="0"/>
              <a:t> </a:t>
            </a:r>
            <a:r>
              <a:rPr lang="en-US" dirty="0" err="1" smtClean="0"/>
              <a:t>erscheint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Clay Millennium </a:t>
            </a:r>
            <a:r>
              <a:rPr lang="en-US" dirty="0" err="1" smtClean="0"/>
              <a:t>Probleme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Vermutung</a:t>
            </a:r>
            <a:r>
              <a:rPr lang="en-US" dirty="0" smtClean="0"/>
              <a:t> von Birch-</a:t>
            </a:r>
            <a:r>
              <a:rPr lang="en-US" dirty="0" err="1" smtClean="0"/>
              <a:t>Swinnerton</a:t>
            </a:r>
            <a:r>
              <a:rPr lang="en-US" dirty="0" smtClean="0"/>
              <a:t>-Dyer</a:t>
            </a:r>
          </a:p>
          <a:p>
            <a:r>
              <a:rPr lang="en-US" dirty="0" err="1" smtClean="0"/>
              <a:t>Vermutung</a:t>
            </a:r>
            <a:r>
              <a:rPr lang="en-US" dirty="0" smtClean="0"/>
              <a:t> von Hodge</a:t>
            </a:r>
          </a:p>
          <a:p>
            <a:r>
              <a:rPr lang="en-US" dirty="0" err="1" smtClean="0"/>
              <a:t>Navier</a:t>
            </a:r>
            <a:r>
              <a:rPr lang="en-US" dirty="0" smtClean="0"/>
              <a:t>-Stokes </a:t>
            </a:r>
            <a:r>
              <a:rPr lang="en-US" dirty="0" err="1" smtClean="0"/>
              <a:t>Gleichungen</a:t>
            </a:r>
            <a:endParaRPr lang="en-US" dirty="0" smtClean="0"/>
          </a:p>
          <a:p>
            <a:r>
              <a:rPr lang="en-US" dirty="0" smtClean="0"/>
              <a:t>P-NP Problem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Vermutung</a:t>
            </a:r>
            <a:r>
              <a:rPr lang="en-US" dirty="0" smtClean="0">
                <a:solidFill>
                  <a:srgbClr val="FF0000"/>
                </a:solidFill>
              </a:rPr>
              <a:t> von </a:t>
            </a:r>
            <a:r>
              <a:rPr lang="en-US" dirty="0" err="1" smtClean="0">
                <a:solidFill>
                  <a:srgbClr val="FF0000"/>
                </a:solidFill>
              </a:rPr>
              <a:t>Poincaré</a:t>
            </a:r>
            <a:r>
              <a:rPr lang="en-US" dirty="0" smtClean="0">
                <a:solidFill>
                  <a:srgbClr val="FF0000"/>
                </a:solidFill>
              </a:rPr>
              <a:t> (Perelman 2002)</a:t>
            </a:r>
          </a:p>
          <a:p>
            <a:r>
              <a:rPr lang="en-US" dirty="0" err="1" smtClean="0"/>
              <a:t>Vermutung</a:t>
            </a:r>
            <a:r>
              <a:rPr lang="en-US" dirty="0" smtClean="0"/>
              <a:t> von Riemann</a:t>
            </a:r>
          </a:p>
          <a:p>
            <a:r>
              <a:rPr lang="en-US" dirty="0" smtClean="0"/>
              <a:t>Yang-Mills </a:t>
            </a:r>
            <a:r>
              <a:rPr lang="en-US" dirty="0" err="1" smtClean="0"/>
              <a:t>Gleichungen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Kenntnisfreie</a:t>
            </a:r>
            <a:r>
              <a:rPr lang="en-US" dirty="0" smtClean="0"/>
              <a:t> </a:t>
            </a:r>
            <a:r>
              <a:rPr lang="en-US" dirty="0" err="1" smtClean="0"/>
              <a:t>Beweise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Beispiel</a:t>
            </a:r>
            <a:r>
              <a:rPr lang="en-US" dirty="0" smtClean="0"/>
              <a:t>: </a:t>
            </a:r>
            <a:r>
              <a:rPr lang="en-US" dirty="0" err="1" smtClean="0"/>
              <a:t>Jedes</a:t>
            </a:r>
            <a:r>
              <a:rPr lang="en-US" dirty="0" smtClean="0"/>
              <a:t> </a:t>
            </a:r>
            <a:r>
              <a:rPr lang="en-US" dirty="0" err="1" smtClean="0"/>
              <a:t>Mitglied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groβen</a:t>
            </a:r>
            <a:r>
              <a:rPr lang="en-US" dirty="0" smtClean="0"/>
              <a:t> </a:t>
            </a:r>
            <a:r>
              <a:rPr lang="en-US" dirty="0" err="1" smtClean="0"/>
              <a:t>Gemeinde</a:t>
            </a:r>
            <a:r>
              <a:rPr lang="en-US" dirty="0" smtClean="0"/>
              <a:t> </a:t>
            </a:r>
            <a:r>
              <a:rPr lang="en-US" dirty="0" err="1" smtClean="0"/>
              <a:t>macht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Spende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kein</a:t>
            </a:r>
            <a:r>
              <a:rPr lang="en-US" dirty="0" smtClean="0"/>
              <a:t> </a:t>
            </a:r>
            <a:r>
              <a:rPr lang="en-US" dirty="0" err="1" smtClean="0"/>
              <a:t>Mitglied</a:t>
            </a:r>
            <a:r>
              <a:rPr lang="en-US" dirty="0" smtClean="0"/>
              <a:t> </a:t>
            </a:r>
            <a:r>
              <a:rPr lang="en-US" dirty="0" err="1" smtClean="0"/>
              <a:t>möchte</a:t>
            </a:r>
            <a:r>
              <a:rPr lang="en-US" dirty="0" smtClean="0"/>
              <a:t>, </a:t>
            </a:r>
            <a:r>
              <a:rPr lang="en-US" dirty="0" err="1" smtClean="0"/>
              <a:t>dass</a:t>
            </a:r>
            <a:r>
              <a:rPr lang="en-US" dirty="0" smtClean="0"/>
              <a:t> </a:t>
            </a:r>
            <a:r>
              <a:rPr lang="en-US" dirty="0" err="1" smtClean="0"/>
              <a:t>irgendjemand</a:t>
            </a:r>
            <a:r>
              <a:rPr lang="en-US" dirty="0" smtClean="0"/>
              <a:t> </a:t>
            </a:r>
            <a:r>
              <a:rPr lang="en-US" dirty="0" err="1" smtClean="0"/>
              <a:t>anderes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Pfarrer</a:t>
            </a:r>
            <a:r>
              <a:rPr lang="en-US" dirty="0" smtClean="0"/>
              <a:t> den </a:t>
            </a:r>
            <a:r>
              <a:rPr lang="en-US" dirty="0" err="1" smtClean="0"/>
              <a:t>Betrag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Spende</a:t>
            </a:r>
            <a:r>
              <a:rPr lang="en-US" dirty="0" smtClean="0"/>
              <a:t> </a:t>
            </a:r>
            <a:r>
              <a:rPr lang="en-US" dirty="0" err="1" smtClean="0"/>
              <a:t>kennt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Pfarrer</a:t>
            </a:r>
            <a:r>
              <a:rPr lang="en-US" dirty="0" smtClean="0"/>
              <a:t> </a:t>
            </a:r>
            <a:r>
              <a:rPr lang="en-US" dirty="0" err="1" smtClean="0"/>
              <a:t>soll</a:t>
            </a:r>
            <a:r>
              <a:rPr lang="en-US" dirty="0" smtClean="0"/>
              <a:t> die </a:t>
            </a:r>
            <a:r>
              <a:rPr lang="en-US" dirty="0" err="1" smtClean="0"/>
              <a:t>Gesamtsumme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Spenden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Renovierung</a:t>
            </a:r>
            <a:r>
              <a:rPr lang="en-US" dirty="0" smtClean="0"/>
              <a:t> 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Kirche</a:t>
            </a:r>
            <a:r>
              <a:rPr lang="en-US" dirty="0" smtClean="0"/>
              <a:t> </a:t>
            </a:r>
            <a:r>
              <a:rPr lang="en-US" dirty="0" err="1" smtClean="0"/>
              <a:t>verwenden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Renovierung</a:t>
            </a:r>
            <a:r>
              <a:rPr lang="en-US" dirty="0" smtClean="0"/>
              <a:t> </a:t>
            </a:r>
            <a:r>
              <a:rPr lang="en-US" dirty="0" err="1" smtClean="0"/>
              <a:t>verwendete</a:t>
            </a:r>
            <a:r>
              <a:rPr lang="en-US" dirty="0" smtClean="0"/>
              <a:t> </a:t>
            </a:r>
            <a:r>
              <a:rPr lang="en-US" dirty="0" err="1" smtClean="0"/>
              <a:t>Betrag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öffentlich</a:t>
            </a:r>
            <a:r>
              <a:rPr lang="en-US" dirty="0" smtClean="0"/>
              <a:t>.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prüft</a:t>
            </a:r>
            <a:r>
              <a:rPr lang="en-US" dirty="0" smtClean="0"/>
              <a:t> die </a:t>
            </a:r>
            <a:r>
              <a:rPr lang="en-US" dirty="0" err="1" smtClean="0"/>
              <a:t>Gemeinde</a:t>
            </a:r>
            <a:r>
              <a:rPr lang="en-US" dirty="0" smtClean="0"/>
              <a:t>, </a:t>
            </a:r>
            <a:r>
              <a:rPr lang="en-US" dirty="0" err="1" smtClean="0"/>
              <a:t>daβ</a:t>
            </a:r>
            <a:r>
              <a:rPr lang="en-US" dirty="0" smtClean="0"/>
              <a:t> </a:t>
            </a:r>
            <a:r>
              <a:rPr lang="en-US" dirty="0" err="1" smtClean="0"/>
              <a:t>dieser</a:t>
            </a:r>
            <a:r>
              <a:rPr lang="en-US" dirty="0" smtClean="0"/>
              <a:t> </a:t>
            </a:r>
            <a:r>
              <a:rPr lang="en-US" dirty="0" err="1" smtClean="0"/>
              <a:t>Betrag</a:t>
            </a:r>
            <a:r>
              <a:rPr lang="en-US" dirty="0" smtClean="0"/>
              <a:t> </a:t>
            </a:r>
            <a:r>
              <a:rPr lang="en-US" dirty="0" err="1" smtClean="0"/>
              <a:t>gleich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Summe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Spenden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?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Zufallsprojektionen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Jedes</a:t>
            </a:r>
            <a:r>
              <a:rPr lang="en-US" dirty="0" smtClean="0"/>
              <a:t> </a:t>
            </a:r>
            <a:r>
              <a:rPr lang="en-US" dirty="0" err="1" smtClean="0"/>
              <a:t>Mitglied</a:t>
            </a:r>
            <a:r>
              <a:rPr lang="en-US" dirty="0" smtClean="0"/>
              <a:t> </a:t>
            </a:r>
            <a:r>
              <a:rPr lang="en-US" dirty="0" err="1" smtClean="0"/>
              <a:t>schreibt</a:t>
            </a:r>
            <a:r>
              <a:rPr lang="en-US" dirty="0" smtClean="0"/>
              <a:t> seine </a:t>
            </a:r>
            <a:r>
              <a:rPr lang="en-US" dirty="0" err="1" smtClean="0"/>
              <a:t>Spende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</a:t>
            </a:r>
            <a:r>
              <a:rPr lang="en-US" dirty="0" err="1" smtClean="0"/>
              <a:t>x</a:t>
            </a:r>
            <a:r>
              <a:rPr lang="en-US" dirty="0" smtClean="0"/>
              <a:t>=</a:t>
            </a:r>
            <a:r>
              <a:rPr lang="en-US" dirty="0" err="1" smtClean="0"/>
              <a:t>y+z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irgendwelchen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, </a:t>
            </a:r>
            <a:r>
              <a:rPr lang="en-US" dirty="0" err="1" smtClean="0"/>
              <a:t>z</a:t>
            </a:r>
            <a:r>
              <a:rPr lang="en-US" dirty="0" smtClean="0"/>
              <a:t>, die </a:t>
            </a:r>
            <a:r>
              <a:rPr lang="en-US" dirty="0" err="1" smtClean="0"/>
              <a:t>negativ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, so </a:t>
            </a:r>
            <a:r>
              <a:rPr lang="en-US" dirty="0" err="1" smtClean="0"/>
              <a:t>dass</a:t>
            </a:r>
            <a:r>
              <a:rPr lang="en-US" dirty="0" smtClean="0"/>
              <a:t> man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Gröβenvergleich</a:t>
            </a:r>
            <a:r>
              <a:rPr lang="en-US" dirty="0" smtClean="0"/>
              <a:t> von </a:t>
            </a:r>
            <a:r>
              <a:rPr lang="en-US" dirty="0" err="1" smtClean="0"/>
              <a:t>y,z</a:t>
            </a:r>
            <a:r>
              <a:rPr lang="en-US" dirty="0" smtClean="0"/>
              <a:t> auf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schlieβen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Pfarrer</a:t>
            </a:r>
            <a:r>
              <a:rPr lang="en-US" dirty="0" smtClean="0"/>
              <a:t> </a:t>
            </a:r>
            <a:r>
              <a:rPr lang="en-US" dirty="0" err="1" smtClean="0"/>
              <a:t>bekommt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x,y,z</a:t>
            </a:r>
            <a:r>
              <a:rPr lang="en-US" dirty="0" smtClean="0"/>
              <a:t> und </a:t>
            </a:r>
            <a:r>
              <a:rPr lang="en-US" dirty="0" err="1" smtClean="0"/>
              <a:t>berechnet</a:t>
            </a:r>
            <a:r>
              <a:rPr lang="en-US" dirty="0" smtClean="0"/>
              <a:t> die </a:t>
            </a:r>
            <a:r>
              <a:rPr lang="en-US" dirty="0" err="1" smtClean="0"/>
              <a:t>Summen</a:t>
            </a:r>
            <a:r>
              <a:rPr lang="en-US" dirty="0" smtClean="0"/>
              <a:t> X,Y,Z </a:t>
            </a:r>
            <a:r>
              <a:rPr lang="en-US" dirty="0" err="1" smtClean="0"/>
              <a:t>dieser</a:t>
            </a:r>
            <a:r>
              <a:rPr lang="en-US" dirty="0" smtClean="0"/>
              <a:t> </a:t>
            </a:r>
            <a:r>
              <a:rPr lang="en-US" dirty="0" err="1" smtClean="0"/>
              <a:t>Werte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gilt</a:t>
            </a:r>
          </a:p>
          <a:p>
            <a:pPr>
              <a:buNone/>
            </a:pPr>
            <a:r>
              <a:rPr lang="en-US" dirty="0" smtClean="0"/>
              <a:t>                                 X=Y+Z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Gleichung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286000" y="1676400"/>
          <a:ext cx="4648200" cy="1041541"/>
        </p:xfrm>
        <a:graphic>
          <a:graphicData uri="http://schemas.openxmlformats.org/presentationml/2006/ole">
            <p:oleObj spid="_x0000_s14338" name="Equation" r:id="rId3" imgW="736600" imgH="165100" progId="Equation.3">
              <p:embed/>
            </p:oleObj>
          </a:graphicData>
        </a:graphic>
      </p:graphicFrame>
      <p:graphicFrame>
        <p:nvGraphicFramePr>
          <p:cNvPr id="14339" name="Content Placeholder 3"/>
          <p:cNvGraphicFramePr>
            <a:graphicFrameLocks noChangeAspect="1"/>
          </p:cNvGraphicFramePr>
          <p:nvPr/>
        </p:nvGraphicFramePr>
        <p:xfrm>
          <a:off x="1981200" y="3719218"/>
          <a:ext cx="5561013" cy="686796"/>
        </p:xfrm>
        <a:graphic>
          <a:graphicData uri="http://schemas.openxmlformats.org/presentationml/2006/ole">
            <p:oleObj spid="_x0000_s14339" name="Equation" r:id="rId4" imgW="1028700" imgH="127000" progId="Equation.3">
              <p:embed/>
            </p:oleObj>
          </a:graphicData>
        </a:graphic>
      </p:graphicFrame>
      <p:graphicFrame>
        <p:nvGraphicFramePr>
          <p:cNvPr id="14340" name="Content Placeholder 3"/>
          <p:cNvGraphicFramePr>
            <a:graphicFrameLocks noChangeAspect="1"/>
          </p:cNvGraphicFramePr>
          <p:nvPr/>
        </p:nvGraphicFramePr>
        <p:xfrm>
          <a:off x="3276600" y="5181600"/>
          <a:ext cx="2963862" cy="549065"/>
        </p:xfrm>
        <a:graphic>
          <a:graphicData uri="http://schemas.openxmlformats.org/presentationml/2006/ole">
            <p:oleObj spid="_x0000_s14340" name="Equation" r:id="rId5" imgW="685800" imgH="127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Zufallsverifikation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Pfarrer</a:t>
            </a:r>
            <a:r>
              <a:rPr lang="en-US" dirty="0" smtClean="0"/>
              <a:t> </a:t>
            </a:r>
            <a:r>
              <a:rPr lang="en-US" dirty="0" err="1" smtClean="0"/>
              <a:t>verkündet</a:t>
            </a:r>
            <a:r>
              <a:rPr lang="en-US" dirty="0" smtClean="0"/>
              <a:t> die </a:t>
            </a:r>
            <a:r>
              <a:rPr lang="en-US" dirty="0" err="1" smtClean="0"/>
              <a:t>Summen</a:t>
            </a:r>
            <a:r>
              <a:rPr lang="en-US" dirty="0" smtClean="0"/>
              <a:t> X,Y,Z.</a:t>
            </a:r>
          </a:p>
          <a:p>
            <a:pPr>
              <a:buNone/>
            </a:pPr>
            <a:r>
              <a:rPr lang="en-US" dirty="0" smtClean="0"/>
              <a:t>Die </a:t>
            </a:r>
            <a:r>
              <a:rPr lang="en-US" dirty="0" err="1" smtClean="0"/>
              <a:t>Gemeinde</a:t>
            </a:r>
            <a:r>
              <a:rPr lang="en-US" dirty="0" smtClean="0"/>
              <a:t> </a:t>
            </a:r>
            <a:r>
              <a:rPr lang="en-US" dirty="0" err="1" smtClean="0"/>
              <a:t>wählt</a:t>
            </a:r>
            <a:r>
              <a:rPr lang="en-US" dirty="0" smtClean="0"/>
              <a:t> </a:t>
            </a:r>
            <a:r>
              <a:rPr lang="en-US" dirty="0" err="1" smtClean="0"/>
              <a:t>dann</a:t>
            </a:r>
            <a:r>
              <a:rPr lang="en-US" dirty="0" smtClean="0"/>
              <a:t> per </a:t>
            </a:r>
            <a:r>
              <a:rPr lang="en-US" dirty="0" err="1" smtClean="0"/>
              <a:t>Münzwurf</a:t>
            </a:r>
            <a:r>
              <a:rPr lang="en-US" dirty="0" smtClean="0"/>
              <a:t> (</a:t>
            </a:r>
            <a:r>
              <a:rPr lang="en-US" dirty="0" err="1" smtClean="0"/>
              <a:t>Zufall</a:t>
            </a:r>
            <a:r>
              <a:rPr lang="en-US" dirty="0" smtClean="0"/>
              <a:t>) </a:t>
            </a:r>
            <a:r>
              <a:rPr lang="en-US" dirty="0" err="1" smtClean="0"/>
              <a:t>entweder</a:t>
            </a:r>
            <a:r>
              <a:rPr lang="en-US" dirty="0" smtClean="0"/>
              <a:t> Y </a:t>
            </a:r>
            <a:r>
              <a:rPr lang="en-US" dirty="0" err="1" smtClean="0"/>
              <a:t>oder</a:t>
            </a:r>
            <a:r>
              <a:rPr lang="en-US" dirty="0" smtClean="0"/>
              <a:t> Z </a:t>
            </a:r>
            <a:r>
              <a:rPr lang="en-US" dirty="0" err="1" smtClean="0"/>
              <a:t>aus</a:t>
            </a:r>
            <a:r>
              <a:rPr lang="en-US" dirty="0" smtClean="0"/>
              <a:t>, </a:t>
            </a:r>
            <a:r>
              <a:rPr lang="en-US" dirty="0" err="1" smtClean="0"/>
              <a:t>sagen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Y. </a:t>
            </a: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einzelnen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veröffentlicht</a:t>
            </a:r>
            <a:r>
              <a:rPr lang="en-US" dirty="0" smtClean="0"/>
              <a:t> und die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Angabe</a:t>
            </a:r>
            <a:r>
              <a:rPr lang="en-US" dirty="0" smtClean="0"/>
              <a:t> Y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überprüft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Pfarrer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X </a:t>
            </a:r>
            <a:r>
              <a:rPr lang="en-US" dirty="0" err="1" smtClean="0"/>
              <a:t>betrügen</a:t>
            </a:r>
            <a:r>
              <a:rPr lang="en-US" dirty="0" smtClean="0"/>
              <a:t> will, </a:t>
            </a:r>
            <a:r>
              <a:rPr lang="en-US" dirty="0" smtClean="0"/>
              <a:t>muss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wegen</a:t>
            </a:r>
            <a:r>
              <a:rPr lang="en-US" dirty="0" smtClean="0"/>
              <a:t> </a:t>
            </a:r>
            <a:r>
              <a:rPr lang="en-US" dirty="0" smtClean="0"/>
              <a:t>X=Y</a:t>
            </a:r>
            <a:r>
              <a:rPr lang="en-US" dirty="0" smtClean="0"/>
              <a:t>+</a:t>
            </a:r>
            <a:r>
              <a:rPr lang="en-US" dirty="0" smtClean="0"/>
              <a:t>Z </a:t>
            </a:r>
            <a:r>
              <a:rPr lang="en-US" dirty="0" err="1" smtClean="0"/>
              <a:t>wenigstens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Zahlen</a:t>
            </a:r>
            <a:r>
              <a:rPr lang="en-US" dirty="0" smtClean="0"/>
              <a:t> Y,Z </a:t>
            </a:r>
            <a:r>
              <a:rPr lang="en-US" dirty="0" err="1" smtClean="0"/>
              <a:t>falsch</a:t>
            </a:r>
            <a:r>
              <a:rPr lang="en-US" dirty="0" smtClean="0"/>
              <a:t> </a:t>
            </a:r>
            <a:r>
              <a:rPr lang="en-US" dirty="0" err="1" smtClean="0"/>
              <a:t>angeben</a:t>
            </a:r>
            <a:r>
              <a:rPr lang="en-US" dirty="0" smtClean="0"/>
              <a:t>. </a:t>
            </a:r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Chance </a:t>
            </a:r>
            <a:r>
              <a:rPr lang="en-US" dirty="0" smtClean="0"/>
              <a:t>von 50 </a:t>
            </a:r>
            <a:r>
              <a:rPr lang="en-US" dirty="0" err="1" smtClean="0"/>
              <a:t>Prozent</a:t>
            </a:r>
            <a:r>
              <a:rPr lang="en-US" dirty="0" smtClean="0"/>
              <a:t>, </a:t>
            </a:r>
            <a:r>
              <a:rPr lang="en-US" dirty="0" err="1" smtClean="0"/>
              <a:t>entdeckt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Bemerkungen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Die </a:t>
            </a:r>
            <a:r>
              <a:rPr lang="en-US" dirty="0" err="1" smtClean="0"/>
              <a:t>Spenden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Mitglieder</a:t>
            </a:r>
            <a:r>
              <a:rPr lang="en-US" dirty="0" smtClean="0"/>
              <a:t> </a:t>
            </a:r>
            <a:r>
              <a:rPr lang="en-US" dirty="0" err="1" smtClean="0"/>
              <a:t>bleiben</a:t>
            </a:r>
            <a:r>
              <a:rPr lang="en-US" dirty="0" smtClean="0"/>
              <a:t> </a:t>
            </a:r>
            <a:r>
              <a:rPr lang="en-US" dirty="0" err="1" smtClean="0"/>
              <a:t>geheim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man </a:t>
            </a:r>
            <a:r>
              <a:rPr lang="en-US" dirty="0" err="1" smtClean="0"/>
              <a:t>nicht</a:t>
            </a:r>
            <a:r>
              <a:rPr lang="en-US" dirty="0" smtClean="0"/>
              <a:t> von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smtClean="0"/>
              <a:t>auf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schlieβen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Die </a:t>
            </a:r>
            <a:r>
              <a:rPr lang="en-US" dirty="0" err="1" smtClean="0"/>
              <a:t>Entdeckungswahrscheinlichkeit</a:t>
            </a:r>
            <a:r>
              <a:rPr lang="en-US" dirty="0" smtClean="0"/>
              <a:t> </a:t>
            </a:r>
            <a:r>
              <a:rPr lang="en-US" dirty="0" err="1" smtClean="0"/>
              <a:t>lässt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beliebig</a:t>
            </a:r>
            <a:r>
              <a:rPr lang="en-US" dirty="0" smtClean="0"/>
              <a:t> </a:t>
            </a:r>
            <a:r>
              <a:rPr lang="en-US" dirty="0" err="1" smtClean="0"/>
              <a:t>verbessern</a:t>
            </a:r>
            <a:r>
              <a:rPr lang="en-US" dirty="0" smtClean="0"/>
              <a:t>, </a:t>
            </a:r>
            <a:r>
              <a:rPr lang="en-US" dirty="0" err="1" smtClean="0"/>
              <a:t>indem</a:t>
            </a:r>
            <a:r>
              <a:rPr lang="en-US" dirty="0" smtClean="0"/>
              <a:t> </a:t>
            </a:r>
            <a:r>
              <a:rPr lang="en-US" dirty="0" err="1" smtClean="0"/>
              <a:t>jedes</a:t>
            </a:r>
            <a:r>
              <a:rPr lang="en-US" dirty="0" smtClean="0"/>
              <a:t> </a:t>
            </a:r>
            <a:r>
              <a:rPr lang="en-US" dirty="0" err="1" smtClean="0"/>
              <a:t>Mitglied</a:t>
            </a:r>
            <a:r>
              <a:rPr lang="en-US" dirty="0" smtClean="0"/>
              <a:t> </a:t>
            </a:r>
            <a:r>
              <a:rPr lang="en-US" dirty="0" err="1" smtClean="0"/>
              <a:t>längere</a:t>
            </a:r>
            <a:r>
              <a:rPr lang="en-US" dirty="0" smtClean="0"/>
              <a:t> </a:t>
            </a:r>
            <a:r>
              <a:rPr lang="en-US" dirty="0" err="1" smtClean="0"/>
              <a:t>Summen</a:t>
            </a:r>
            <a:r>
              <a:rPr lang="en-US" dirty="0" smtClean="0"/>
              <a:t> </a:t>
            </a:r>
            <a:r>
              <a:rPr lang="en-US" dirty="0" err="1" smtClean="0"/>
              <a:t>wählt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</a:t>
            </a:r>
            <a:r>
              <a:rPr lang="en-US" dirty="0" err="1" smtClean="0"/>
              <a:t>x</a:t>
            </a:r>
            <a:r>
              <a:rPr lang="en-US" dirty="0" smtClean="0"/>
              <a:t>=</a:t>
            </a:r>
            <a:r>
              <a:rPr lang="en-US" dirty="0" err="1" smtClean="0"/>
              <a:t>a+b+c+d+e</a:t>
            </a:r>
            <a:r>
              <a:rPr lang="en-US" dirty="0" smtClean="0"/>
              <a:t>+….+</a:t>
            </a:r>
            <a:r>
              <a:rPr lang="en-US" dirty="0" err="1" smtClean="0"/>
              <a:t>z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und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Teilsummen</a:t>
            </a:r>
            <a:r>
              <a:rPr lang="en-US" dirty="0" smtClean="0"/>
              <a:t> A,B,C,D,E,…,Z </a:t>
            </a:r>
            <a:r>
              <a:rPr lang="en-US" dirty="0" err="1" smtClean="0"/>
              <a:t>bis</a:t>
            </a:r>
            <a:r>
              <a:rPr lang="en-US" dirty="0" smtClean="0"/>
              <a:t> auf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zufällig</a:t>
            </a:r>
            <a:r>
              <a:rPr lang="en-US" dirty="0" smtClean="0"/>
              <a:t> </a:t>
            </a:r>
            <a:r>
              <a:rPr lang="en-US" dirty="0" err="1" smtClean="0"/>
              <a:t>gewählte</a:t>
            </a:r>
            <a:r>
              <a:rPr lang="en-US" dirty="0" smtClean="0"/>
              <a:t> </a:t>
            </a:r>
            <a:r>
              <a:rPr lang="en-US" dirty="0" err="1" smtClean="0"/>
              <a:t>geprüft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Testen</a:t>
            </a:r>
            <a:r>
              <a:rPr lang="en-US" dirty="0" smtClean="0"/>
              <a:t> von </a:t>
            </a:r>
            <a:r>
              <a:rPr lang="en-US" dirty="0" err="1" smtClean="0"/>
              <a:t>Primzahlen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Kryptographie</a:t>
            </a:r>
            <a:r>
              <a:rPr lang="en-US" dirty="0" smtClean="0"/>
              <a:t> </a:t>
            </a:r>
            <a:r>
              <a:rPr lang="en-US" dirty="0" err="1" smtClean="0"/>
              <a:t>verwendet</a:t>
            </a:r>
            <a:r>
              <a:rPr lang="en-US" dirty="0" smtClean="0"/>
              <a:t> man </a:t>
            </a:r>
            <a:r>
              <a:rPr lang="en-US" dirty="0" err="1" smtClean="0"/>
              <a:t>groβe</a:t>
            </a:r>
            <a:r>
              <a:rPr lang="en-US" dirty="0" smtClean="0"/>
              <a:t> </a:t>
            </a:r>
            <a:r>
              <a:rPr lang="en-US" dirty="0" err="1" smtClean="0"/>
              <a:t>Primzahlen</a:t>
            </a:r>
            <a:r>
              <a:rPr lang="en-US" dirty="0" smtClean="0"/>
              <a:t>. Das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Zahlen</a:t>
            </a:r>
            <a:r>
              <a:rPr lang="en-US" dirty="0" smtClean="0"/>
              <a:t>, die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1 und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selbst</a:t>
            </a:r>
            <a:r>
              <a:rPr lang="en-US" dirty="0" smtClean="0"/>
              <a:t> </a:t>
            </a:r>
            <a:r>
              <a:rPr lang="en-US" dirty="0" err="1" smtClean="0"/>
              <a:t>teilbar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, </a:t>
            </a:r>
            <a:r>
              <a:rPr lang="en-US" dirty="0" err="1" smtClean="0"/>
              <a:t>z.B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        2,3,5,7,11,...,2^43112609-1,…</a:t>
            </a:r>
          </a:p>
          <a:p>
            <a:pPr>
              <a:buNone/>
            </a:pPr>
            <a:r>
              <a:rPr lang="en-US" dirty="0" smtClean="0"/>
              <a:t>Man </a:t>
            </a:r>
            <a:r>
              <a:rPr lang="en-US" dirty="0" err="1" smtClean="0"/>
              <a:t>findet</a:t>
            </a:r>
            <a:r>
              <a:rPr lang="en-US" dirty="0" smtClean="0"/>
              <a:t> </a:t>
            </a:r>
            <a:r>
              <a:rPr lang="en-US" dirty="0" err="1" smtClean="0"/>
              <a:t>solche</a:t>
            </a:r>
            <a:r>
              <a:rPr lang="en-US" dirty="0" smtClean="0"/>
              <a:t> </a:t>
            </a:r>
            <a:r>
              <a:rPr lang="en-US" dirty="0" err="1" smtClean="0"/>
              <a:t>Zahlen</a:t>
            </a:r>
            <a:r>
              <a:rPr lang="en-US" dirty="0" smtClean="0"/>
              <a:t>, </a:t>
            </a:r>
            <a:r>
              <a:rPr lang="en-US" dirty="0" err="1" smtClean="0"/>
              <a:t>indem</a:t>
            </a:r>
            <a:r>
              <a:rPr lang="en-US" dirty="0" smtClean="0"/>
              <a:t> man </a:t>
            </a:r>
            <a:r>
              <a:rPr lang="en-US" dirty="0" err="1" smtClean="0"/>
              <a:t>genügend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mehr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weniger</a:t>
            </a:r>
            <a:r>
              <a:rPr lang="en-US" dirty="0" smtClean="0"/>
              <a:t> </a:t>
            </a:r>
            <a:r>
              <a:rPr lang="en-US" dirty="0" err="1" smtClean="0"/>
              <a:t>zufällige</a:t>
            </a:r>
            <a:r>
              <a:rPr lang="en-US" dirty="0" smtClean="0"/>
              <a:t> </a:t>
            </a:r>
            <a:r>
              <a:rPr lang="en-US" dirty="0" err="1" smtClean="0"/>
              <a:t>Kandidaten</a:t>
            </a:r>
            <a:r>
              <a:rPr lang="en-US" dirty="0" smtClean="0"/>
              <a:t> </a:t>
            </a:r>
            <a:r>
              <a:rPr lang="en-US" dirty="0" err="1" smtClean="0"/>
              <a:t>auswählt</a:t>
            </a:r>
            <a:r>
              <a:rPr lang="en-US" dirty="0" smtClean="0"/>
              <a:t> und auf </a:t>
            </a:r>
            <a:r>
              <a:rPr lang="en-US" dirty="0" err="1" smtClean="0"/>
              <a:t>Primheit</a:t>
            </a:r>
            <a:r>
              <a:rPr lang="en-US" dirty="0" smtClean="0"/>
              <a:t> </a:t>
            </a:r>
            <a:r>
              <a:rPr lang="en-US" dirty="0" err="1" smtClean="0"/>
              <a:t>testet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testet</a:t>
            </a:r>
            <a:r>
              <a:rPr lang="en-US" dirty="0" smtClean="0"/>
              <a:t> man </a:t>
            </a:r>
            <a:r>
              <a:rPr lang="en-US" dirty="0" err="1" smtClean="0"/>
              <a:t>Primheit</a:t>
            </a:r>
            <a:r>
              <a:rPr lang="en-US" dirty="0" smtClean="0"/>
              <a:t>?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möglichen</a:t>
            </a:r>
            <a:r>
              <a:rPr lang="en-US" dirty="0" smtClean="0"/>
              <a:t> </a:t>
            </a:r>
            <a:r>
              <a:rPr lang="en-US" dirty="0" err="1" smtClean="0"/>
              <a:t>Teiler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probieren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aufwendig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Kleiner</a:t>
            </a:r>
            <a:r>
              <a:rPr lang="en-US" dirty="0" smtClean="0"/>
              <a:t> </a:t>
            </a:r>
            <a:r>
              <a:rPr lang="en-US" dirty="0" err="1" smtClean="0"/>
              <a:t>Satz</a:t>
            </a:r>
            <a:r>
              <a:rPr lang="en-US" dirty="0" smtClean="0"/>
              <a:t> von Fermat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Fermat (1640): 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Primzahl</a:t>
            </a:r>
            <a:r>
              <a:rPr lang="en-US" dirty="0" smtClean="0"/>
              <a:t>, so hat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jede</a:t>
            </a:r>
            <a:r>
              <a:rPr lang="en-US" dirty="0" smtClean="0"/>
              <a:t> </a:t>
            </a:r>
            <a:r>
              <a:rPr lang="en-US" dirty="0" err="1" smtClean="0"/>
              <a:t>Zahl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die </a:t>
            </a:r>
            <a:r>
              <a:rPr lang="en-US" dirty="0" err="1" smtClean="0"/>
              <a:t>Potenz</a:t>
            </a:r>
            <a:r>
              <a:rPr lang="en-US" dirty="0" smtClean="0"/>
              <a:t> </a:t>
            </a:r>
            <a:r>
              <a:rPr lang="en-US" dirty="0" err="1" smtClean="0"/>
              <a:t>x^p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Division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smtClean="0"/>
              <a:t> den Rest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Um </a:t>
            </a:r>
            <a:r>
              <a:rPr lang="en-US" dirty="0" err="1" smtClean="0"/>
              <a:t>Primheit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Zahl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testen</a:t>
            </a:r>
            <a:r>
              <a:rPr lang="en-US" dirty="0" smtClean="0"/>
              <a:t>, </a:t>
            </a:r>
            <a:r>
              <a:rPr lang="en-US" dirty="0" err="1" smtClean="0"/>
              <a:t>wählt</a:t>
            </a:r>
            <a:r>
              <a:rPr lang="en-US" dirty="0" smtClean="0"/>
              <a:t> man </a:t>
            </a:r>
            <a:r>
              <a:rPr lang="en-US" dirty="0" err="1" smtClean="0"/>
              <a:t>mehr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weniger</a:t>
            </a:r>
            <a:r>
              <a:rPr lang="en-US" dirty="0" smtClean="0"/>
              <a:t> </a:t>
            </a:r>
            <a:r>
              <a:rPr lang="en-US" dirty="0" err="1" smtClean="0"/>
              <a:t>zufällig</a:t>
            </a:r>
            <a:r>
              <a:rPr lang="en-US" dirty="0" smtClean="0"/>
              <a:t> </a:t>
            </a:r>
            <a:r>
              <a:rPr lang="en-US" dirty="0" err="1" smtClean="0"/>
              <a:t>einige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, und </a:t>
            </a:r>
            <a:r>
              <a:rPr lang="en-US" dirty="0" err="1" smtClean="0"/>
              <a:t>testet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schneller</a:t>
            </a:r>
            <a:r>
              <a:rPr lang="en-US" dirty="0" smtClean="0"/>
              <a:t> </a:t>
            </a:r>
            <a:r>
              <a:rPr lang="en-US" dirty="0" err="1" smtClean="0"/>
              <a:t>Potenzierung</a:t>
            </a:r>
            <a:r>
              <a:rPr lang="en-US" dirty="0" smtClean="0"/>
              <a:t> ob die </a:t>
            </a:r>
            <a:r>
              <a:rPr lang="en-US" dirty="0" err="1" smtClean="0"/>
              <a:t>Aussage</a:t>
            </a:r>
            <a:r>
              <a:rPr lang="en-US" dirty="0" smtClean="0"/>
              <a:t> des </a:t>
            </a:r>
            <a:r>
              <a:rPr lang="en-US" dirty="0" err="1" smtClean="0"/>
              <a:t>kleinen</a:t>
            </a:r>
            <a:r>
              <a:rPr lang="en-US" dirty="0" smtClean="0"/>
              <a:t> </a:t>
            </a:r>
            <a:r>
              <a:rPr lang="en-US" dirty="0" err="1" smtClean="0"/>
              <a:t>Satzes</a:t>
            </a:r>
            <a:r>
              <a:rPr lang="en-US" dirty="0" smtClean="0"/>
              <a:t> von Fermat gilt.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, </a:t>
            </a: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 err="1" smtClean="0"/>
              <a:t>wahrscheinlich</a:t>
            </a:r>
            <a:r>
              <a:rPr lang="en-US" dirty="0" smtClean="0"/>
              <a:t> prim.    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Bemerkungen</a:t>
            </a:r>
            <a:r>
              <a:rPr lang="en-US" dirty="0" smtClean="0"/>
              <a:t> </a:t>
            </a:r>
            <a:r>
              <a:rPr lang="en-US" dirty="0" err="1" smtClean="0"/>
              <a:t>Primzahltest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Konzept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Industriestandard-Primzahl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Agrawal-Kayal-Saxena</a:t>
            </a:r>
            <a:r>
              <a:rPr lang="en-US" dirty="0" smtClean="0"/>
              <a:t> (2002)</a:t>
            </a:r>
          </a:p>
          <a:p>
            <a:pPr>
              <a:buNone/>
            </a:pPr>
            <a:r>
              <a:rPr lang="en-US" dirty="0" err="1" smtClean="0"/>
              <a:t>Deterministischer</a:t>
            </a:r>
            <a:r>
              <a:rPr lang="en-US" dirty="0" smtClean="0"/>
              <a:t> </a:t>
            </a:r>
            <a:r>
              <a:rPr lang="en-US" dirty="0" err="1" smtClean="0"/>
              <a:t>Primzahltest</a:t>
            </a:r>
            <a:r>
              <a:rPr lang="en-US" dirty="0" smtClean="0"/>
              <a:t> in </a:t>
            </a:r>
            <a:r>
              <a:rPr lang="en-US" dirty="0" err="1" smtClean="0"/>
              <a:t>polynomialer</a:t>
            </a:r>
            <a:r>
              <a:rPr lang="en-US" dirty="0" smtClean="0"/>
              <a:t> (</a:t>
            </a:r>
            <a:r>
              <a:rPr lang="en-US" dirty="0" err="1" smtClean="0"/>
              <a:t>nicht-exponentieller</a:t>
            </a:r>
            <a:r>
              <a:rPr lang="en-US" dirty="0" smtClean="0"/>
              <a:t>) </a:t>
            </a:r>
            <a:r>
              <a:rPr lang="en-US" dirty="0" err="1" smtClean="0"/>
              <a:t>Zeit</a:t>
            </a:r>
            <a:r>
              <a:rPr lang="en-US" dirty="0" smtClean="0"/>
              <a:t>. 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wesentlichen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Verfeinerung</a:t>
            </a:r>
            <a:r>
              <a:rPr lang="en-US" dirty="0" smtClean="0"/>
              <a:t> des </a:t>
            </a:r>
            <a:r>
              <a:rPr lang="en-US" dirty="0" err="1" smtClean="0"/>
              <a:t>Zufallstestes</a:t>
            </a:r>
            <a:r>
              <a:rPr lang="en-US" dirty="0" smtClean="0"/>
              <a:t>,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Auswahl</a:t>
            </a:r>
            <a:r>
              <a:rPr lang="en-US" dirty="0" smtClean="0"/>
              <a:t> </a:t>
            </a:r>
            <a:r>
              <a:rPr lang="en-US" dirty="0" err="1" smtClean="0"/>
              <a:t>einiger</a:t>
            </a:r>
            <a:r>
              <a:rPr lang="en-US" dirty="0" smtClean="0"/>
              <a:t> </a:t>
            </a:r>
            <a:r>
              <a:rPr lang="en-US" dirty="0" err="1" smtClean="0"/>
              <a:t>weniger</a:t>
            </a:r>
            <a:r>
              <a:rPr lang="en-US" dirty="0" smtClean="0"/>
              <a:t> </a:t>
            </a:r>
            <a:r>
              <a:rPr lang="en-US" dirty="0" err="1" smtClean="0"/>
              <a:t>besonderer</a:t>
            </a:r>
            <a:r>
              <a:rPr lang="en-US" dirty="0" smtClean="0"/>
              <a:t> </a:t>
            </a:r>
            <a:r>
              <a:rPr lang="en-US" dirty="0" err="1" smtClean="0"/>
              <a:t>Zeugen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Primzahlverteilung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Quasi </a:t>
            </a:r>
            <a:r>
              <a:rPr lang="en-US" dirty="0" err="1" smtClean="0"/>
              <a:t>zufällig</a:t>
            </a:r>
            <a:r>
              <a:rPr lang="en-US" dirty="0" smtClean="0"/>
              <a:t>: </a:t>
            </a:r>
            <a:r>
              <a:rPr lang="en-US" dirty="0" err="1" smtClean="0"/>
              <a:t>Riemannsche</a:t>
            </a:r>
            <a:r>
              <a:rPr lang="en-US" dirty="0" smtClean="0"/>
              <a:t> </a:t>
            </a:r>
            <a:r>
              <a:rPr lang="en-US" dirty="0" err="1" smtClean="0"/>
              <a:t>Vermutung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Dichte</a:t>
            </a:r>
            <a:r>
              <a:rPr lang="en-US" dirty="0" smtClean="0"/>
              <a:t> </a:t>
            </a:r>
            <a:r>
              <a:rPr lang="en-US" dirty="0" err="1" smtClean="0"/>
              <a:t>etwa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dirty="0" smtClean="0"/>
              <a:t>/N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Bereich</a:t>
            </a:r>
            <a:r>
              <a:rPr lang="en-US" dirty="0" smtClean="0"/>
              <a:t>  von 0 </a:t>
            </a:r>
            <a:r>
              <a:rPr lang="en-US" dirty="0" err="1" smtClean="0"/>
              <a:t>bis</a:t>
            </a:r>
            <a:r>
              <a:rPr lang="en-US" dirty="0" smtClean="0"/>
              <a:t> 2^N</a:t>
            </a:r>
            <a:endParaRPr lang="en-US" dirty="0"/>
          </a:p>
        </p:txBody>
      </p:sp>
      <p:pic>
        <p:nvPicPr>
          <p:cNvPr id="4" name="Picture 3" descr="primenumb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743200"/>
            <a:ext cx="77724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Primzahlzwillinge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(3,5)….(227,229)….(641,643)…</a:t>
            </a:r>
          </a:p>
          <a:p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unendlich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solche</a:t>
            </a:r>
            <a:r>
              <a:rPr lang="en-US" dirty="0" smtClean="0"/>
              <a:t> </a:t>
            </a:r>
            <a:r>
              <a:rPr lang="en-US" dirty="0" err="1" smtClean="0"/>
              <a:t>Paare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zufällige</a:t>
            </a:r>
            <a:r>
              <a:rPr lang="en-US" dirty="0" smtClean="0"/>
              <a:t> </a:t>
            </a:r>
            <a:r>
              <a:rPr lang="en-US" dirty="0" err="1" smtClean="0"/>
              <a:t>Zahlenmengen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gleichen</a:t>
            </a:r>
            <a:r>
              <a:rPr lang="en-US" dirty="0" smtClean="0"/>
              <a:t> </a:t>
            </a:r>
            <a:r>
              <a:rPr lang="en-US" dirty="0" err="1" smtClean="0"/>
              <a:t>Dichte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die </a:t>
            </a:r>
            <a:r>
              <a:rPr lang="en-US" dirty="0" err="1" smtClean="0"/>
              <a:t>Primzahlen</a:t>
            </a:r>
            <a:r>
              <a:rPr lang="en-US" dirty="0" smtClean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unendlich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Paare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100 </a:t>
            </a:r>
            <a:r>
              <a:rPr lang="en-US" dirty="0" err="1" smtClean="0"/>
              <a:t>Prozent</a:t>
            </a:r>
            <a:r>
              <a:rPr lang="en-US" dirty="0" smtClean="0"/>
              <a:t> </a:t>
            </a:r>
            <a:r>
              <a:rPr lang="en-US" dirty="0" err="1" smtClean="0"/>
              <a:t>Wahrscheinlichkeit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Zhang (2013): Es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unendlich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Primzahlpaare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Abstand</a:t>
            </a:r>
            <a:r>
              <a:rPr lang="en-US" dirty="0" smtClean="0"/>
              <a:t> </a:t>
            </a:r>
            <a:r>
              <a:rPr lang="en-US" dirty="0" err="1" smtClean="0"/>
              <a:t>höchstens</a:t>
            </a:r>
            <a:r>
              <a:rPr lang="en-US" dirty="0" smtClean="0"/>
              <a:t> 70.000.000 </a:t>
            </a:r>
          </a:p>
          <a:p>
            <a:r>
              <a:rPr lang="en-US" dirty="0" smtClean="0"/>
              <a:t>Polymath (2013): </a:t>
            </a:r>
            <a:r>
              <a:rPr lang="en-US" dirty="0" err="1" smtClean="0"/>
              <a:t>Abstand</a:t>
            </a:r>
            <a:r>
              <a:rPr lang="en-US" dirty="0" smtClean="0"/>
              <a:t> </a:t>
            </a:r>
            <a:r>
              <a:rPr lang="en-US" dirty="0" err="1" smtClean="0"/>
              <a:t>verbessert</a:t>
            </a:r>
            <a:r>
              <a:rPr lang="en-US" dirty="0" smtClean="0"/>
              <a:t>, </a:t>
            </a:r>
            <a:r>
              <a:rPr lang="en-US" dirty="0" err="1" smtClean="0"/>
              <a:t>einige</a:t>
            </a:r>
            <a:r>
              <a:rPr lang="en-US" dirty="0" smtClean="0"/>
              <a:t> </a:t>
            </a:r>
            <a:r>
              <a:rPr lang="en-US" dirty="0" err="1" smtClean="0"/>
              <a:t>Tausend</a:t>
            </a:r>
            <a:endParaRPr lang="en-US" dirty="0" smtClean="0"/>
          </a:p>
          <a:p>
            <a:r>
              <a:rPr lang="en-US" dirty="0" err="1" smtClean="0"/>
              <a:t>Engelsma</a:t>
            </a:r>
            <a:r>
              <a:rPr lang="en-US" dirty="0" smtClean="0"/>
              <a:t> </a:t>
            </a:r>
            <a:r>
              <a:rPr lang="en-US" dirty="0" smtClean="0"/>
              <a:t>(28. November </a:t>
            </a:r>
            <a:r>
              <a:rPr lang="en-US" dirty="0" smtClean="0"/>
              <a:t>2013): 576=24^2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Quadratzahlen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X^2</a:t>
            </a:r>
            <a:endParaRPr lang="en-US" dirty="0"/>
          </a:p>
        </p:txBody>
      </p:sp>
      <p:pic>
        <p:nvPicPr>
          <p:cNvPr id="4" name="Picture 3" descr="squarenumb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7000"/>
            <a:ext cx="769620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Summe</a:t>
            </a:r>
            <a:r>
              <a:rPr lang="en-US" dirty="0" smtClean="0"/>
              <a:t> von </a:t>
            </a:r>
            <a:r>
              <a:rPr lang="en-US" dirty="0" err="1" smtClean="0"/>
              <a:t>Primzahlen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Legendre/</a:t>
            </a:r>
            <a:r>
              <a:rPr lang="en-US" dirty="0" err="1" smtClean="0"/>
              <a:t>Gauβ</a:t>
            </a:r>
            <a:r>
              <a:rPr lang="en-US" dirty="0" smtClean="0"/>
              <a:t> (1800): </a:t>
            </a:r>
            <a:r>
              <a:rPr lang="en-US" dirty="0" err="1" smtClean="0"/>
              <a:t>Jede</a:t>
            </a:r>
            <a:r>
              <a:rPr lang="en-US" dirty="0" smtClean="0"/>
              <a:t> positive </a:t>
            </a:r>
            <a:r>
              <a:rPr lang="en-US" dirty="0" err="1" smtClean="0"/>
              <a:t>ganze</a:t>
            </a:r>
            <a:r>
              <a:rPr lang="en-US" dirty="0" smtClean="0"/>
              <a:t> </a:t>
            </a:r>
            <a:r>
              <a:rPr lang="en-US" dirty="0" err="1" smtClean="0"/>
              <a:t>Zahl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Summe</a:t>
            </a:r>
            <a:r>
              <a:rPr lang="en-US" dirty="0" smtClean="0"/>
              <a:t> von </a:t>
            </a:r>
            <a:r>
              <a:rPr lang="en-US" dirty="0" err="1" smtClean="0"/>
              <a:t>vier</a:t>
            </a:r>
            <a:r>
              <a:rPr lang="en-US" dirty="0" smtClean="0"/>
              <a:t> </a:t>
            </a:r>
            <a:r>
              <a:rPr lang="en-US" dirty="0" err="1" smtClean="0"/>
              <a:t>Quadratzahlen</a:t>
            </a:r>
            <a:r>
              <a:rPr lang="en-US" dirty="0" smtClean="0"/>
              <a:t> </a:t>
            </a:r>
            <a:r>
              <a:rPr lang="en-US" dirty="0" err="1" smtClean="0"/>
              <a:t>geschrieben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Tao (2012): </a:t>
            </a:r>
            <a:r>
              <a:rPr lang="en-US" dirty="0" err="1" smtClean="0"/>
              <a:t>Jede</a:t>
            </a:r>
            <a:r>
              <a:rPr lang="en-US" dirty="0" smtClean="0"/>
              <a:t> </a:t>
            </a:r>
            <a:r>
              <a:rPr lang="en-US" dirty="0" err="1" smtClean="0"/>
              <a:t>ungerade</a:t>
            </a:r>
            <a:r>
              <a:rPr lang="en-US" dirty="0" smtClean="0"/>
              <a:t> </a:t>
            </a:r>
            <a:r>
              <a:rPr lang="en-US" dirty="0" err="1" smtClean="0"/>
              <a:t>Zahl</a:t>
            </a:r>
            <a:r>
              <a:rPr lang="en-US" dirty="0" smtClean="0"/>
              <a:t> &gt;1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Summe</a:t>
            </a:r>
            <a:r>
              <a:rPr lang="en-US" dirty="0" smtClean="0"/>
              <a:t> von </a:t>
            </a:r>
            <a:r>
              <a:rPr lang="en-US" dirty="0" err="1" smtClean="0"/>
              <a:t>höchstens</a:t>
            </a:r>
            <a:r>
              <a:rPr lang="en-US" dirty="0" smtClean="0"/>
              <a:t> </a:t>
            </a:r>
            <a:r>
              <a:rPr lang="en-US" dirty="0" err="1" smtClean="0"/>
              <a:t>fünf</a:t>
            </a:r>
            <a:r>
              <a:rPr lang="en-US" dirty="0" smtClean="0"/>
              <a:t> </a:t>
            </a:r>
            <a:r>
              <a:rPr lang="en-US" dirty="0" err="1" smtClean="0"/>
              <a:t>Primzahlen</a:t>
            </a:r>
            <a:r>
              <a:rPr lang="en-US" dirty="0" smtClean="0"/>
              <a:t> </a:t>
            </a:r>
            <a:r>
              <a:rPr lang="en-US" dirty="0" err="1" smtClean="0"/>
              <a:t>geschrieben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endParaRPr lang="en-US" dirty="0" smtClean="0"/>
          </a:p>
          <a:p>
            <a:r>
              <a:rPr lang="en-US" dirty="0" err="1" smtClean="0"/>
              <a:t>Helfgott</a:t>
            </a:r>
            <a:r>
              <a:rPr lang="en-US" dirty="0" smtClean="0"/>
              <a:t> (2013): </a:t>
            </a:r>
            <a:r>
              <a:rPr lang="en-US" dirty="0" err="1" smtClean="0"/>
              <a:t>Gleiches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drei</a:t>
            </a:r>
            <a:r>
              <a:rPr lang="en-US" dirty="0" smtClean="0"/>
              <a:t> </a:t>
            </a:r>
            <a:r>
              <a:rPr lang="en-US" dirty="0" err="1" smtClean="0"/>
              <a:t>Primzahlen</a:t>
            </a:r>
            <a:r>
              <a:rPr lang="en-US" dirty="0" smtClean="0"/>
              <a:t> (</a:t>
            </a:r>
            <a:r>
              <a:rPr lang="en-US" dirty="0" err="1" smtClean="0"/>
              <a:t>Computerbeweis</a:t>
            </a:r>
            <a:r>
              <a:rPr lang="en-US" dirty="0" smtClean="0"/>
              <a:t> </a:t>
            </a:r>
            <a:r>
              <a:rPr lang="en-US" dirty="0" err="1" smtClean="0"/>
              <a:t>bis</a:t>
            </a:r>
            <a:r>
              <a:rPr lang="en-US" dirty="0" smtClean="0"/>
              <a:t> 10^30)</a:t>
            </a:r>
          </a:p>
          <a:p>
            <a:r>
              <a:rPr lang="en-US" dirty="0" err="1" smtClean="0"/>
              <a:t>Goldbachvermutung</a:t>
            </a:r>
            <a:r>
              <a:rPr lang="en-US" dirty="0" smtClean="0"/>
              <a:t> (1742): </a:t>
            </a:r>
            <a:r>
              <a:rPr lang="en-US" dirty="0" err="1" smtClean="0"/>
              <a:t>Jede</a:t>
            </a:r>
            <a:r>
              <a:rPr lang="en-US" dirty="0" smtClean="0"/>
              <a:t> </a:t>
            </a:r>
            <a:r>
              <a:rPr lang="en-US" dirty="0" err="1" smtClean="0"/>
              <a:t>gerade</a:t>
            </a:r>
            <a:r>
              <a:rPr lang="en-US" dirty="0" smtClean="0"/>
              <a:t> </a:t>
            </a:r>
            <a:r>
              <a:rPr lang="en-US" dirty="0" err="1" smtClean="0"/>
              <a:t>Zahl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Summe</a:t>
            </a:r>
            <a:r>
              <a:rPr lang="en-US" dirty="0" smtClean="0"/>
              <a:t> von </a:t>
            </a:r>
            <a:r>
              <a:rPr lang="en-US" dirty="0" err="1" smtClean="0"/>
              <a:t>höchstens</a:t>
            </a:r>
            <a:r>
              <a:rPr lang="en-US" dirty="0" smtClean="0"/>
              <a:t> </a:t>
            </a:r>
            <a:r>
              <a:rPr lang="en-US" dirty="0" err="1" smtClean="0"/>
              <a:t>zwei</a:t>
            </a:r>
            <a:r>
              <a:rPr lang="en-US" dirty="0" smtClean="0"/>
              <a:t> </a:t>
            </a:r>
            <a:r>
              <a:rPr lang="en-US" dirty="0" err="1" smtClean="0"/>
              <a:t>Primzahlen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Arithmetische</a:t>
            </a:r>
            <a:r>
              <a:rPr lang="en-US" dirty="0" smtClean="0"/>
              <a:t> </a:t>
            </a:r>
            <a:r>
              <a:rPr lang="en-US" dirty="0" err="1" smtClean="0"/>
              <a:t>Progressionen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Zahlenprogressionen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konstanter</a:t>
            </a:r>
            <a:r>
              <a:rPr lang="en-US" dirty="0" smtClean="0"/>
              <a:t> </a:t>
            </a:r>
            <a:r>
              <a:rPr lang="en-US" dirty="0" err="1" smtClean="0"/>
              <a:t>Schrittweite</a:t>
            </a:r>
            <a:endParaRPr lang="en-US" dirty="0" smtClean="0"/>
          </a:p>
          <a:p>
            <a:r>
              <a:rPr lang="en-US" dirty="0" smtClean="0"/>
              <a:t>2,4,6,8,10</a:t>
            </a:r>
          </a:p>
          <a:p>
            <a:r>
              <a:rPr lang="en-US" dirty="0" smtClean="0"/>
              <a:t>7,10,13</a:t>
            </a:r>
          </a:p>
          <a:p>
            <a:r>
              <a:rPr lang="en-US" dirty="0" smtClean="0"/>
              <a:t>5,11,17,23,29</a:t>
            </a:r>
          </a:p>
          <a:p>
            <a:pPr>
              <a:buNone/>
            </a:pPr>
            <a:r>
              <a:rPr lang="en-US" dirty="0" smtClean="0"/>
              <a:t>Green/Tao (2005): Es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(</a:t>
            </a:r>
            <a:r>
              <a:rPr lang="en-US" dirty="0" err="1" smtClean="0"/>
              <a:t>beliebig</a:t>
            </a:r>
            <a:r>
              <a:rPr lang="en-US" dirty="0" smtClean="0"/>
              <a:t>) </a:t>
            </a:r>
            <a:r>
              <a:rPr lang="en-US" dirty="0" err="1" smtClean="0"/>
              <a:t>lange</a:t>
            </a:r>
            <a:r>
              <a:rPr lang="en-US" dirty="0" smtClean="0"/>
              <a:t> </a:t>
            </a:r>
            <a:r>
              <a:rPr lang="en-US" dirty="0" err="1" smtClean="0"/>
              <a:t>arithmetische</a:t>
            </a:r>
            <a:r>
              <a:rPr lang="en-US" dirty="0" smtClean="0"/>
              <a:t> </a:t>
            </a:r>
            <a:r>
              <a:rPr lang="en-US" dirty="0" err="1" smtClean="0"/>
              <a:t>Progressionen</a:t>
            </a:r>
            <a:r>
              <a:rPr lang="en-US" dirty="0" smtClean="0"/>
              <a:t> von </a:t>
            </a:r>
            <a:r>
              <a:rPr lang="en-US" dirty="0" err="1" smtClean="0"/>
              <a:t>Primzahlen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Es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vermutet</a:t>
            </a:r>
            <a:r>
              <a:rPr lang="en-US" dirty="0" smtClean="0"/>
              <a:t>, </a:t>
            </a:r>
            <a:r>
              <a:rPr lang="en-US" dirty="0" err="1" smtClean="0"/>
              <a:t>daβ</a:t>
            </a:r>
            <a:r>
              <a:rPr lang="en-US" dirty="0" smtClean="0"/>
              <a:t> dies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jede</a:t>
            </a:r>
            <a:r>
              <a:rPr lang="en-US" dirty="0" smtClean="0"/>
              <a:t> </a:t>
            </a:r>
            <a:r>
              <a:rPr lang="en-US" dirty="0" err="1" smtClean="0"/>
              <a:t>Zahlenmenge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Dichte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Primzahlen</a:t>
            </a:r>
            <a:r>
              <a:rPr lang="en-US" dirty="0" smtClean="0"/>
              <a:t> gilt.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Satz</a:t>
            </a:r>
            <a:r>
              <a:rPr lang="en-US" dirty="0" smtClean="0"/>
              <a:t> des Pythagoras</a:t>
            </a:r>
            <a:endParaRPr lang="en-US" dirty="0"/>
          </a:p>
        </p:txBody>
      </p:sp>
      <p:pic>
        <p:nvPicPr>
          <p:cNvPr id="4" name="Content Placeholder 3" descr="pythagora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057400"/>
            <a:ext cx="4648200" cy="3486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Gewichtetes</a:t>
            </a:r>
            <a:r>
              <a:rPr lang="en-US" dirty="0" smtClean="0"/>
              <a:t> </a:t>
            </a:r>
            <a:r>
              <a:rPr lang="en-US" dirty="0" err="1" smtClean="0"/>
              <a:t>Zählen</a:t>
            </a:r>
            <a:r>
              <a:rPr lang="en-US" dirty="0" smtClean="0"/>
              <a:t> von </a:t>
            </a:r>
            <a:r>
              <a:rPr lang="en-US" dirty="0" err="1" smtClean="0"/>
              <a:t>kurzen</a:t>
            </a:r>
            <a:r>
              <a:rPr lang="en-US" dirty="0" smtClean="0"/>
              <a:t> </a:t>
            </a:r>
            <a:r>
              <a:rPr lang="en-US" dirty="0" err="1" smtClean="0"/>
              <a:t>arithmetischen</a:t>
            </a:r>
            <a:r>
              <a:rPr lang="en-US" dirty="0" smtClean="0"/>
              <a:t> </a:t>
            </a:r>
            <a:r>
              <a:rPr lang="en-US" dirty="0" err="1" smtClean="0"/>
              <a:t>Progressionen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Drei</a:t>
            </a:r>
            <a:r>
              <a:rPr lang="en-US" dirty="0" smtClean="0"/>
              <a:t> </a:t>
            </a:r>
            <a:r>
              <a:rPr lang="en-US" dirty="0" err="1" smtClean="0"/>
              <a:t>Zahlenmengen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je N </a:t>
            </a:r>
            <a:r>
              <a:rPr lang="en-US" dirty="0" err="1" smtClean="0"/>
              <a:t>Elementen</a:t>
            </a:r>
            <a:endParaRPr lang="en-US" dirty="0" smtClean="0"/>
          </a:p>
          <a:p>
            <a:r>
              <a:rPr lang="en-US" dirty="0" smtClean="0"/>
              <a:t>Lacey/T. (1996): </a:t>
            </a:r>
            <a:endParaRPr lang="en-US" dirty="0"/>
          </a:p>
        </p:txBody>
      </p:sp>
      <p:graphicFrame>
        <p:nvGraphicFramePr>
          <p:cNvPr id="41986" name="Content Placeholder 3"/>
          <p:cNvGraphicFramePr>
            <a:graphicFrameLocks noChangeAspect="1"/>
          </p:cNvGraphicFramePr>
          <p:nvPr/>
        </p:nvGraphicFramePr>
        <p:xfrm>
          <a:off x="4630738" y="2595563"/>
          <a:ext cx="1338262" cy="344487"/>
        </p:xfrm>
        <a:graphic>
          <a:graphicData uri="http://schemas.openxmlformats.org/presentationml/2006/ole">
            <p:oleObj spid="_x0000_s41986" name="Equation" r:id="rId3" imgW="495300" imgH="127000" progId="Equation.3">
              <p:embed/>
            </p:oleObj>
          </a:graphicData>
        </a:graphic>
      </p:graphicFrame>
      <p:pic>
        <p:nvPicPr>
          <p:cNvPr id="6" name="Picture 5" descr="bhtpic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88" y="2940050"/>
            <a:ext cx="7531100" cy="376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Bemerkungen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Zählt</a:t>
            </a:r>
            <a:r>
              <a:rPr lang="en-US" dirty="0" smtClean="0"/>
              <a:t> man die </a:t>
            </a:r>
            <a:r>
              <a:rPr lang="en-US" dirty="0" err="1" smtClean="0"/>
              <a:t>Gewichte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positiv</a:t>
            </a:r>
            <a:r>
              <a:rPr lang="en-US" dirty="0" smtClean="0"/>
              <a:t>, hat man </a:t>
            </a:r>
            <a:r>
              <a:rPr lang="en-US" dirty="0" err="1" smtClean="0"/>
              <a:t>nur</a:t>
            </a:r>
            <a:r>
              <a:rPr lang="en-US" dirty="0" smtClean="0"/>
              <a:t> die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einfach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zeigende</a:t>
            </a:r>
            <a:r>
              <a:rPr lang="en-US" dirty="0" smtClean="0"/>
              <a:t> </a:t>
            </a:r>
            <a:r>
              <a:rPr lang="en-US" dirty="0" err="1" smtClean="0"/>
              <a:t>Abschätzung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Satz</a:t>
            </a:r>
            <a:r>
              <a:rPr lang="en-US" dirty="0" smtClean="0"/>
              <a:t> </a:t>
            </a:r>
            <a:r>
              <a:rPr lang="en-US" dirty="0" err="1" smtClean="0"/>
              <a:t>zeigt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Balance hat </a:t>
            </a:r>
            <a:r>
              <a:rPr lang="en-US" dirty="0" err="1" smtClean="0"/>
              <a:t>zwischen</a:t>
            </a:r>
            <a:r>
              <a:rPr lang="en-US" dirty="0" smtClean="0"/>
              <a:t> </a:t>
            </a:r>
            <a:r>
              <a:rPr lang="en-US" dirty="0" err="1" smtClean="0"/>
              <a:t>positiv</a:t>
            </a:r>
            <a:r>
              <a:rPr lang="en-US" dirty="0" smtClean="0"/>
              <a:t> und </a:t>
            </a:r>
            <a:r>
              <a:rPr lang="en-US" dirty="0" err="1" smtClean="0"/>
              <a:t>negativ</a:t>
            </a:r>
            <a:r>
              <a:rPr lang="en-US" dirty="0" smtClean="0"/>
              <a:t> </a:t>
            </a:r>
            <a:r>
              <a:rPr lang="en-US" dirty="0" err="1" smtClean="0"/>
              <a:t>gezählten</a:t>
            </a:r>
            <a:r>
              <a:rPr lang="en-US" dirty="0" smtClean="0"/>
              <a:t> </a:t>
            </a:r>
            <a:r>
              <a:rPr lang="en-US" dirty="0" err="1" smtClean="0"/>
              <a:t>arithmetischen</a:t>
            </a:r>
            <a:r>
              <a:rPr lang="en-US" dirty="0" smtClean="0"/>
              <a:t> </a:t>
            </a:r>
            <a:r>
              <a:rPr lang="en-US" dirty="0" err="1" smtClean="0"/>
              <a:t>Progressionen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Entfernen</a:t>
            </a:r>
            <a:r>
              <a:rPr lang="en-US" dirty="0" smtClean="0"/>
              <a:t> des </a:t>
            </a:r>
            <a:r>
              <a:rPr lang="en-US" dirty="0" err="1" smtClean="0"/>
              <a:t>Logarithmus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interessant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die </a:t>
            </a:r>
            <a:r>
              <a:rPr lang="en-US" dirty="0" err="1" smtClean="0"/>
              <a:t>neue</a:t>
            </a:r>
            <a:r>
              <a:rPr lang="en-US" dirty="0" smtClean="0"/>
              <a:t>  </a:t>
            </a:r>
            <a:r>
              <a:rPr lang="en-US" dirty="0" err="1" smtClean="0"/>
              <a:t>Abschätzung</a:t>
            </a:r>
            <a:r>
              <a:rPr lang="en-US" dirty="0" smtClean="0"/>
              <a:t> </a:t>
            </a:r>
            <a:r>
              <a:rPr lang="en-US" dirty="0" err="1" smtClean="0"/>
              <a:t>Skalierungssymmetrie</a:t>
            </a:r>
            <a:r>
              <a:rPr lang="en-US" dirty="0" smtClean="0"/>
              <a:t> hat.</a:t>
            </a:r>
            <a:endParaRPr lang="en-US" dirty="0"/>
          </a:p>
        </p:txBody>
      </p:sp>
      <p:graphicFrame>
        <p:nvGraphicFramePr>
          <p:cNvPr id="51202" name="Content Placeholder 3"/>
          <p:cNvGraphicFramePr>
            <a:graphicFrameLocks noChangeAspect="1"/>
          </p:cNvGraphicFramePr>
          <p:nvPr/>
        </p:nvGraphicFramePr>
        <p:xfrm>
          <a:off x="3303588" y="2979738"/>
          <a:ext cx="2505075" cy="479425"/>
        </p:xfrm>
        <a:graphic>
          <a:graphicData uri="http://schemas.openxmlformats.org/presentationml/2006/ole">
            <p:oleObj spid="_x0000_s51202" name="Equation" r:id="rId3" imgW="927100" imgH="177800" progId="Equation.3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Zählen</a:t>
            </a:r>
            <a:r>
              <a:rPr lang="en-US" dirty="0" smtClean="0"/>
              <a:t> von </a:t>
            </a:r>
            <a:r>
              <a:rPr lang="en-US" dirty="0" err="1" smtClean="0"/>
              <a:t>Ecken</a:t>
            </a:r>
            <a:r>
              <a:rPr lang="en-US" dirty="0" smtClean="0"/>
              <a:t> in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Drei</a:t>
            </a:r>
            <a:r>
              <a:rPr lang="en-US" dirty="0" smtClean="0"/>
              <a:t> </a:t>
            </a:r>
            <a:r>
              <a:rPr lang="en-US" dirty="0" err="1" smtClean="0"/>
              <a:t>Punktemengen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je N </a:t>
            </a:r>
            <a:r>
              <a:rPr lang="en-US" dirty="0" err="1" smtClean="0"/>
              <a:t>Elementen</a:t>
            </a:r>
            <a:endParaRPr lang="en-US" dirty="0" smtClean="0"/>
          </a:p>
          <a:p>
            <a:r>
              <a:rPr lang="en-US" dirty="0" err="1" smtClean="0"/>
              <a:t>Vermutung</a:t>
            </a:r>
            <a:r>
              <a:rPr lang="en-US" dirty="0" smtClean="0"/>
              <a:t>: </a:t>
            </a:r>
            <a:endParaRPr lang="en-US" dirty="0"/>
          </a:p>
        </p:txBody>
      </p:sp>
      <p:graphicFrame>
        <p:nvGraphicFramePr>
          <p:cNvPr id="41986" name="Content Placeholder 3"/>
          <p:cNvGraphicFramePr>
            <a:graphicFrameLocks noChangeAspect="1"/>
          </p:cNvGraphicFramePr>
          <p:nvPr/>
        </p:nvGraphicFramePr>
        <p:xfrm>
          <a:off x="4343400" y="2423319"/>
          <a:ext cx="1338262" cy="344487"/>
        </p:xfrm>
        <a:graphic>
          <a:graphicData uri="http://schemas.openxmlformats.org/presentationml/2006/ole">
            <p:oleObj spid="_x0000_s43010" name="Equation" r:id="rId3" imgW="495300" imgH="127000" progId="Equation.3">
              <p:embed/>
            </p:oleObj>
          </a:graphicData>
        </a:graphic>
      </p:graphicFrame>
      <p:pic>
        <p:nvPicPr>
          <p:cNvPr id="8" name="Picture 7" descr="triangleh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048000"/>
            <a:ext cx="762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UCLA Math Circle</a:t>
            </a:r>
            <a:endParaRPr lang="en-US" dirty="0"/>
          </a:p>
        </p:txBody>
      </p:sp>
      <p:pic>
        <p:nvPicPr>
          <p:cNvPr id="4" name="Content Placeholder 3" descr="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0" y="2819400"/>
            <a:ext cx="4038600" cy="2692400"/>
          </a:xfrm>
        </p:spPr>
      </p:pic>
      <p:pic>
        <p:nvPicPr>
          <p:cNvPr id="5" name="Picture 4" descr="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19400"/>
            <a:ext cx="4038600" cy="2692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Beweis</a:t>
            </a:r>
            <a:endParaRPr lang="en-US" dirty="0"/>
          </a:p>
        </p:txBody>
      </p:sp>
      <p:pic>
        <p:nvPicPr>
          <p:cNvPr id="4" name="Content Placeholder 3" descr="beweispythagora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057400"/>
            <a:ext cx="5334000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weitere</a:t>
            </a:r>
            <a:r>
              <a:rPr lang="en-US" dirty="0" smtClean="0"/>
              <a:t> </a:t>
            </a:r>
            <a:r>
              <a:rPr lang="en-US" dirty="0" err="1" smtClean="0"/>
              <a:t>Gleichung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???????????</a:t>
            </a:r>
          </a:p>
        </p:txBody>
      </p:sp>
      <p:graphicFrame>
        <p:nvGraphicFramePr>
          <p:cNvPr id="17410" name="Content Placeholder 3"/>
          <p:cNvGraphicFramePr>
            <a:graphicFrameLocks noChangeAspect="1"/>
          </p:cNvGraphicFramePr>
          <p:nvPr/>
        </p:nvGraphicFramePr>
        <p:xfrm>
          <a:off x="1600200" y="1676400"/>
          <a:ext cx="5768975" cy="1041400"/>
        </p:xfrm>
        <a:graphic>
          <a:graphicData uri="http://schemas.openxmlformats.org/presentationml/2006/ole">
            <p:oleObj spid="_x0000_s17410" name="Equation" r:id="rId3" imgW="914400" imgH="165100" progId="Equation.3">
              <p:embed/>
            </p:oleObj>
          </a:graphicData>
        </a:graphic>
      </p:graphicFrame>
      <p:graphicFrame>
        <p:nvGraphicFramePr>
          <p:cNvPr id="17411" name="Content Placeholder 3"/>
          <p:cNvGraphicFramePr>
            <a:graphicFrameLocks noChangeAspect="1"/>
          </p:cNvGraphicFramePr>
          <p:nvPr/>
        </p:nvGraphicFramePr>
        <p:xfrm>
          <a:off x="609600" y="3265650"/>
          <a:ext cx="7884319" cy="493075"/>
        </p:xfrm>
        <a:graphic>
          <a:graphicData uri="http://schemas.openxmlformats.org/presentationml/2006/ole">
            <p:oleObj spid="_x0000_s17411" name="Equation" r:id="rId4" imgW="2032000" imgH="127000" progId="Equation.3">
              <p:embed/>
            </p:oleObj>
          </a:graphicData>
        </a:graphic>
      </p:graphicFrame>
      <p:graphicFrame>
        <p:nvGraphicFramePr>
          <p:cNvPr id="17412" name="Content Placeholder 3"/>
          <p:cNvGraphicFramePr>
            <a:graphicFrameLocks noChangeAspect="1"/>
          </p:cNvGraphicFramePr>
          <p:nvPr/>
        </p:nvGraphicFramePr>
        <p:xfrm>
          <a:off x="2757488" y="4343400"/>
          <a:ext cx="3892550" cy="493713"/>
        </p:xfrm>
        <a:graphic>
          <a:graphicData uri="http://schemas.openxmlformats.org/presentationml/2006/ole">
            <p:oleObj spid="_x0000_s17412" name="Equation" r:id="rId5" imgW="1003300" imgH="127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Leonhard Euler (1770):</a:t>
            </a:r>
          </a:p>
          <a:p>
            <a:pPr>
              <a:buNone/>
            </a:pPr>
            <a:r>
              <a:rPr lang="en-US" dirty="0" smtClean="0"/>
              <a:t>Es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positiven</a:t>
            </a:r>
            <a:r>
              <a:rPr lang="en-US" dirty="0" smtClean="0"/>
              <a:t> </a:t>
            </a:r>
            <a:r>
              <a:rPr lang="en-US" dirty="0" err="1" smtClean="0"/>
              <a:t>ganzen</a:t>
            </a:r>
            <a:r>
              <a:rPr lang="en-US" dirty="0" smtClean="0"/>
              <a:t> </a:t>
            </a:r>
            <a:r>
              <a:rPr lang="en-US" dirty="0" err="1" smtClean="0"/>
              <a:t>Zahlen</a:t>
            </a:r>
            <a:r>
              <a:rPr lang="en-US" dirty="0" smtClean="0"/>
              <a:t> </a:t>
            </a:r>
            <a:r>
              <a:rPr lang="en-US" dirty="0" err="1" smtClean="0"/>
              <a:t>x,y,z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943100" y="1981200"/>
          <a:ext cx="4730750" cy="493713"/>
        </p:xfrm>
        <a:graphic>
          <a:graphicData uri="http://schemas.openxmlformats.org/presentationml/2006/ole">
            <p:oleObj spid="_x0000_s18434" name="Equation" r:id="rId3" imgW="1219200" imgH="127000" progId="Equation.3">
              <p:embed/>
            </p:oleObj>
          </a:graphicData>
        </a:graphic>
      </p:graphicFrame>
      <p:graphicFrame>
        <p:nvGraphicFramePr>
          <p:cNvPr id="18435" name="Content Placeholder 3"/>
          <p:cNvGraphicFramePr>
            <a:graphicFrameLocks noChangeAspect="1"/>
          </p:cNvGraphicFramePr>
          <p:nvPr/>
        </p:nvGraphicFramePr>
        <p:xfrm>
          <a:off x="2286000" y="4964113"/>
          <a:ext cx="4646613" cy="1282700"/>
        </p:xfrm>
        <a:graphic>
          <a:graphicData uri="http://schemas.openxmlformats.org/presentationml/2006/ole">
            <p:oleObj spid="_x0000_s18435" name="Equation" r:id="rId4" imgW="7366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Behauptung</a:t>
            </a:r>
            <a:r>
              <a:rPr lang="en-US" dirty="0" smtClean="0"/>
              <a:t> von Fermat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Pierre de Fermat (1640):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&gt;2, </a:t>
            </a: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positiven</a:t>
            </a:r>
            <a:r>
              <a:rPr lang="en-US" dirty="0" smtClean="0"/>
              <a:t> </a:t>
            </a:r>
            <a:r>
              <a:rPr lang="en-US" dirty="0" err="1" smtClean="0"/>
              <a:t>ganzen</a:t>
            </a:r>
            <a:r>
              <a:rPr lang="en-US" dirty="0" smtClean="0"/>
              <a:t> </a:t>
            </a:r>
            <a:r>
              <a:rPr lang="en-US" dirty="0" err="1" smtClean="0"/>
              <a:t>Zahlen</a:t>
            </a:r>
            <a:r>
              <a:rPr lang="en-US" dirty="0" smtClean="0"/>
              <a:t> </a:t>
            </a:r>
            <a:r>
              <a:rPr lang="en-US" dirty="0" err="1" smtClean="0"/>
              <a:t>x,y,z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hierfür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wahrhaft</a:t>
            </a:r>
            <a:r>
              <a:rPr lang="en-US" dirty="0" smtClean="0"/>
              <a:t> </a:t>
            </a:r>
            <a:r>
              <a:rPr lang="en-US" dirty="0" err="1" smtClean="0"/>
              <a:t>wunderbaren</a:t>
            </a:r>
            <a:r>
              <a:rPr lang="en-US" dirty="0" smtClean="0"/>
              <a:t> </a:t>
            </a:r>
            <a:r>
              <a:rPr lang="en-US" dirty="0" err="1" smtClean="0"/>
              <a:t>Beweis</a:t>
            </a:r>
            <a:r>
              <a:rPr lang="en-US" dirty="0" smtClean="0"/>
              <a:t> </a:t>
            </a:r>
            <a:r>
              <a:rPr lang="en-US" dirty="0" err="1" smtClean="0"/>
              <a:t>gefunden</a:t>
            </a:r>
            <a:r>
              <a:rPr lang="en-US" dirty="0" smtClean="0"/>
              <a:t>, </a:t>
            </a:r>
            <a:r>
              <a:rPr lang="en-US" dirty="0" err="1" smtClean="0"/>
              <a:t>doch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Rand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schmal</a:t>
            </a:r>
            <a:r>
              <a:rPr lang="en-US" dirty="0" smtClean="0"/>
              <a:t>, um </a:t>
            </a:r>
            <a:r>
              <a:rPr lang="en-US" dirty="0" err="1" smtClean="0"/>
              <a:t>ihn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fassen</a:t>
            </a:r>
            <a:r>
              <a:rPr lang="en-US" dirty="0" smtClean="0"/>
              <a:t>.”</a:t>
            </a:r>
            <a:endParaRPr lang="en-US" dirty="0"/>
          </a:p>
        </p:txBody>
      </p:sp>
      <p:graphicFrame>
        <p:nvGraphicFramePr>
          <p:cNvPr id="20482" name="Content Placeholder 3"/>
          <p:cNvGraphicFramePr>
            <a:graphicFrameLocks noChangeAspect="1"/>
          </p:cNvGraphicFramePr>
          <p:nvPr/>
        </p:nvGraphicFramePr>
        <p:xfrm>
          <a:off x="2206625" y="2819401"/>
          <a:ext cx="4194175" cy="1117800"/>
        </p:xfrm>
        <a:graphic>
          <a:graphicData uri="http://schemas.openxmlformats.org/presentationml/2006/ole">
            <p:oleObj spid="_x0000_s20482" name="Equation" r:id="rId3" imgW="7620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Beweis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Behauptung</a:t>
            </a:r>
            <a:r>
              <a:rPr lang="en-US" dirty="0" smtClean="0"/>
              <a:t> von </a:t>
            </a:r>
            <a:r>
              <a:rPr lang="en-US" dirty="0"/>
              <a:t>F</a:t>
            </a:r>
            <a:r>
              <a:rPr lang="en-US" dirty="0" smtClean="0"/>
              <a:t>ermat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Elliptische</a:t>
            </a:r>
            <a:r>
              <a:rPr lang="en-US" dirty="0" smtClean="0"/>
              <a:t> </a:t>
            </a:r>
            <a:r>
              <a:rPr lang="en-US" dirty="0" err="1" smtClean="0"/>
              <a:t>Kurven</a:t>
            </a:r>
            <a:r>
              <a:rPr lang="en-US" dirty="0" smtClean="0"/>
              <a:t>   “=“  </a:t>
            </a:r>
            <a:r>
              <a:rPr lang="en-US" dirty="0" err="1" smtClean="0"/>
              <a:t>Modulformen</a:t>
            </a:r>
            <a:endParaRPr lang="en-US" dirty="0" smtClean="0"/>
          </a:p>
          <a:p>
            <a:r>
              <a:rPr lang="en-US" dirty="0" smtClean="0"/>
              <a:t>1955 </a:t>
            </a:r>
            <a:r>
              <a:rPr lang="en-US" dirty="0" err="1" smtClean="0"/>
              <a:t>Tanyama,Shimura</a:t>
            </a:r>
            <a:endParaRPr lang="en-US" dirty="0" smtClean="0"/>
          </a:p>
          <a:p>
            <a:r>
              <a:rPr lang="en-US" dirty="0" smtClean="0"/>
              <a:t>1985 Frey</a:t>
            </a:r>
          </a:p>
          <a:p>
            <a:r>
              <a:rPr lang="en-US" dirty="0" smtClean="0"/>
              <a:t>1993 Wiles</a:t>
            </a:r>
          </a:p>
          <a:p>
            <a:r>
              <a:rPr lang="en-US" dirty="0" smtClean="0"/>
              <a:t>1993 </a:t>
            </a:r>
            <a:r>
              <a:rPr lang="en-US" dirty="0" err="1" smtClean="0"/>
              <a:t>Taylor,Wiles</a:t>
            </a:r>
            <a:endParaRPr lang="en-US" dirty="0" smtClean="0"/>
          </a:p>
          <a:p>
            <a:r>
              <a:rPr lang="en-US" dirty="0" smtClean="0"/>
              <a:t>und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mehr</a:t>
            </a:r>
            <a:r>
              <a:rPr lang="en-US" dirty="0" smtClean="0"/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Bemerkungen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Satz</a:t>
            </a:r>
            <a:r>
              <a:rPr lang="en-US" dirty="0" smtClean="0"/>
              <a:t> von Fermat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Hätte</a:t>
            </a:r>
            <a:r>
              <a:rPr lang="en-US" dirty="0" smtClean="0"/>
              <a:t> Fermat den </a:t>
            </a:r>
            <a:r>
              <a:rPr lang="en-US" dirty="0" err="1" smtClean="0"/>
              <a:t>modernen</a:t>
            </a:r>
            <a:r>
              <a:rPr lang="en-US" dirty="0" smtClean="0"/>
              <a:t> </a:t>
            </a:r>
            <a:r>
              <a:rPr lang="en-US" dirty="0" err="1" smtClean="0"/>
              <a:t>Beweis</a:t>
            </a:r>
            <a:r>
              <a:rPr lang="en-US" dirty="0" smtClean="0"/>
              <a:t> </a:t>
            </a:r>
            <a:r>
              <a:rPr lang="en-US" dirty="0" err="1" smtClean="0"/>
              <a:t>gekannt</a:t>
            </a:r>
            <a:r>
              <a:rPr lang="en-US" dirty="0" smtClean="0"/>
              <a:t>, </a:t>
            </a:r>
            <a:r>
              <a:rPr lang="en-US" dirty="0" err="1" smtClean="0"/>
              <a:t>hätte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wohl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 </a:t>
            </a:r>
            <a:r>
              <a:rPr lang="en-US" dirty="0" err="1" smtClean="0"/>
              <a:t>Wissen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elliptische</a:t>
            </a:r>
            <a:r>
              <a:rPr lang="en-US" dirty="0" smtClean="0"/>
              <a:t> </a:t>
            </a:r>
            <a:r>
              <a:rPr lang="en-US" dirty="0" err="1" smtClean="0"/>
              <a:t>Kurven</a:t>
            </a:r>
            <a:r>
              <a:rPr lang="en-US" dirty="0" smtClean="0"/>
              <a:t> und </a:t>
            </a:r>
            <a:r>
              <a:rPr lang="en-US" dirty="0" err="1" smtClean="0"/>
              <a:t>Modulformen</a:t>
            </a:r>
            <a:r>
              <a:rPr lang="en-US" dirty="0" smtClean="0"/>
              <a:t> </a:t>
            </a:r>
            <a:r>
              <a:rPr lang="en-US" dirty="0" err="1" smtClean="0"/>
              <a:t>mitgeteilt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Mathematik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Beweis</a:t>
            </a:r>
            <a:r>
              <a:rPr lang="en-US" dirty="0" smtClean="0"/>
              <a:t> des </a:t>
            </a:r>
            <a:r>
              <a:rPr lang="en-US" dirty="0" err="1" smtClean="0"/>
              <a:t>Satzes</a:t>
            </a:r>
            <a:r>
              <a:rPr lang="en-US" dirty="0" smtClean="0"/>
              <a:t> von Fermat hat </a:t>
            </a:r>
            <a:r>
              <a:rPr lang="en-US" dirty="0" err="1" smtClean="0"/>
              <a:t>Anwendungen</a:t>
            </a:r>
            <a:r>
              <a:rPr lang="en-US" dirty="0" smtClean="0"/>
              <a:t> in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Bereichen</a:t>
            </a:r>
            <a:r>
              <a:rPr lang="en-US" dirty="0" smtClean="0"/>
              <a:t> </a:t>
            </a:r>
            <a:r>
              <a:rPr lang="en-US" dirty="0" err="1" smtClean="0"/>
              <a:t>gefunden</a:t>
            </a:r>
            <a:r>
              <a:rPr lang="en-US" dirty="0" smtClean="0"/>
              <a:t>, </a:t>
            </a:r>
            <a:r>
              <a:rPr lang="en-US" dirty="0" err="1" smtClean="0"/>
              <a:t>z</a:t>
            </a:r>
            <a:r>
              <a:rPr lang="en-US" dirty="0" smtClean="0"/>
              <a:t>. B. </a:t>
            </a:r>
            <a:r>
              <a:rPr lang="en-US" dirty="0" err="1" smtClean="0"/>
              <a:t>elliptische</a:t>
            </a:r>
            <a:r>
              <a:rPr lang="en-US" dirty="0" smtClean="0"/>
              <a:t> </a:t>
            </a:r>
            <a:r>
              <a:rPr lang="en-US" dirty="0" err="1" smtClean="0"/>
              <a:t>Kurven</a:t>
            </a:r>
            <a:r>
              <a:rPr lang="en-US" dirty="0" smtClean="0"/>
              <a:t> </a:t>
            </a:r>
            <a:r>
              <a:rPr lang="en-US" dirty="0" err="1" smtClean="0"/>
              <a:t>finden</a:t>
            </a:r>
            <a:r>
              <a:rPr lang="en-US" dirty="0" smtClean="0"/>
              <a:t> </a:t>
            </a:r>
            <a:r>
              <a:rPr lang="en-US" dirty="0" err="1" smtClean="0"/>
              <a:t>Verwendung</a:t>
            </a:r>
            <a:r>
              <a:rPr lang="en-US" dirty="0" smtClean="0"/>
              <a:t> in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Kryptographie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1354</Words>
  <Application>Microsoft Macintosh PowerPoint</Application>
  <PresentationFormat>On-screen Show (4:3)</PresentationFormat>
  <Paragraphs>144</Paragraphs>
  <Slides>33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Equation</vt:lpstr>
      <vt:lpstr>Microsoft Equation</vt:lpstr>
      <vt:lpstr>Einige Beispiele zur Mathematik unserer Zeit</vt:lpstr>
      <vt:lpstr>Eine Gleichung</vt:lpstr>
      <vt:lpstr>Satz des Pythagoras</vt:lpstr>
      <vt:lpstr>Beweis</vt:lpstr>
      <vt:lpstr>Eine weitere Gleichung?</vt:lpstr>
      <vt:lpstr>Kann nicht sein.</vt:lpstr>
      <vt:lpstr>Behauptung von Fermat</vt:lpstr>
      <vt:lpstr>Beweis der Behauptung von Fermat</vt:lpstr>
      <vt:lpstr>Bemerkungen zum Satz von Fermat</vt:lpstr>
      <vt:lpstr>Restklassen. Rechnen, ohne dass Zahlen gröβer werden </vt:lpstr>
      <vt:lpstr>Schnelles Potenzieren</vt:lpstr>
      <vt:lpstr>Langsames Logarithmieren</vt:lpstr>
      <vt:lpstr>Einfaches Kryptographisches Protokoll</vt:lpstr>
      <vt:lpstr>Zweifaches Protokoll</vt:lpstr>
      <vt:lpstr>Sichere Kodierung</vt:lpstr>
      <vt:lpstr>Bemerkungen zu Diffie-Hellman</vt:lpstr>
      <vt:lpstr>Clay Millennium Probleme</vt:lpstr>
      <vt:lpstr>Kenntnisfreie Beweise</vt:lpstr>
      <vt:lpstr>Zufallsprojektionen</vt:lpstr>
      <vt:lpstr>Zufallsverifikation</vt:lpstr>
      <vt:lpstr>Bemerkungen</vt:lpstr>
      <vt:lpstr>Testen von Primzahlen</vt:lpstr>
      <vt:lpstr>Kleiner Satz von Fermat</vt:lpstr>
      <vt:lpstr>Bemerkungen Primzahltest</vt:lpstr>
      <vt:lpstr>Primzahlverteilung</vt:lpstr>
      <vt:lpstr>Primzahlzwillinge</vt:lpstr>
      <vt:lpstr>Quadratzahlen</vt:lpstr>
      <vt:lpstr>Summe von Primzahlen</vt:lpstr>
      <vt:lpstr>Arithmetische Progressionen</vt:lpstr>
      <vt:lpstr>Gewichtetes Zählen von kurzen arithmetischen Progressionen</vt:lpstr>
      <vt:lpstr>Bemerkungen</vt:lpstr>
      <vt:lpstr>Zählen von Ecken in der Ebene</vt:lpstr>
      <vt:lpstr>UCLA Math Circle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 Install</dc:creator>
  <cp:lastModifiedBy>Staff Install</cp:lastModifiedBy>
  <cp:revision>102</cp:revision>
  <dcterms:created xsi:type="dcterms:W3CDTF">2013-12-04T16:07:09Z</dcterms:created>
  <dcterms:modified xsi:type="dcterms:W3CDTF">2013-12-04T16:12:57Z</dcterms:modified>
</cp:coreProperties>
</file>